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7" r:id="rId4"/>
    <p:sldId id="257" r:id="rId5"/>
    <p:sldId id="259" r:id="rId6"/>
    <p:sldId id="270" r:id="rId7"/>
    <p:sldId id="296" r:id="rId8"/>
    <p:sldId id="271" r:id="rId9"/>
    <p:sldId id="272" r:id="rId10"/>
    <p:sldId id="283" r:id="rId11"/>
    <p:sldId id="292" r:id="rId12"/>
    <p:sldId id="282" r:id="rId13"/>
    <p:sldId id="288" r:id="rId14"/>
    <p:sldId id="289" r:id="rId15"/>
    <p:sldId id="290" r:id="rId16"/>
    <p:sldId id="291" r:id="rId17"/>
    <p:sldId id="274" r:id="rId18"/>
    <p:sldId id="275" r:id="rId19"/>
    <p:sldId id="276" r:id="rId20"/>
    <p:sldId id="277" r:id="rId21"/>
    <p:sldId id="293" r:id="rId22"/>
    <p:sldId id="294" r:id="rId23"/>
    <p:sldId id="278" r:id="rId24"/>
    <p:sldId id="279" r:id="rId25"/>
    <p:sldId id="295" r:id="rId26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A"/>
    <a:srgbClr val="FFFF99"/>
    <a:srgbClr val="BA7BC7"/>
    <a:srgbClr val="FC96E6"/>
    <a:srgbClr val="921E6B"/>
    <a:srgbClr val="0CC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 autoAdjust="0"/>
    <p:restoredTop sz="94248" autoAdjust="0"/>
  </p:normalViewPr>
  <p:slideViewPr>
    <p:cSldViewPr>
      <p:cViewPr varScale="1">
        <p:scale>
          <a:sx n="115" d="100"/>
          <a:sy n="115" d="100"/>
        </p:scale>
        <p:origin x="14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D4A8-2EF7-4731-A54C-D3818A6661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73FE-4050-4BB1-8BCE-E5A913821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4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EC82C-CF67-8B42-A6A0-AC726144DCEC}" type="datetimeFigureOut">
              <a:rPr lang="en-GB"/>
              <a:pPr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3"/>
            <a:ext cx="2955290" cy="4959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B7FA89-47D3-9F48-84B8-D24CCBC601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1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E48BD4-E501-5E4A-B7D1-3080B4C8B2F2}" type="slidenum">
              <a:rPr lang="en-GB">
                <a:latin typeface="Times New Roman" charset="0"/>
              </a:rPr>
              <a:pPr eaLnBrk="1" hangingPunct="1"/>
              <a:t>17</a:t>
            </a:fld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3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98DACB-22CB-8044-A078-6BEA19148975}" type="slidenum">
              <a:rPr lang="en-GB">
                <a:latin typeface="Times New Roman" charset="0"/>
              </a:rPr>
              <a:pPr eaLnBrk="1" hangingPunct="1"/>
              <a:t>18</a:t>
            </a:fld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8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8ABF-AEB9-CB4D-95CF-07C5FFB81591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6B1A-19FC-2D4C-8E69-439CCDBAC8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0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7C6-A017-1448-B95B-60A12F8EBDEA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1D87-CE1D-A84C-8CAD-4894B1FEC5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0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B121-FC27-1943-9337-66159C49A301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4B8E-962B-5E40-BFF8-EA58D41C3D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2E51-223F-C24B-A2D5-46E5A234DFCC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461A-1E70-234C-AAE7-1A36CCC033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8B6D-48AD-294B-8DBD-B85A0FE49F8C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8927-7B14-074B-B747-F479F568F3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9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E060-7245-2F40-8969-38F257CFC686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4235-F9CD-CB4B-8CC3-315C630C64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6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844A-1617-A74F-BF8D-30B55E53BDDF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1BCE-CB33-CC46-B449-18E22CDE89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78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3FD6-E69C-7B47-926C-D04030D3B2B5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9E17-ED2A-CB49-A951-CC7789FEA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5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C44C-D1C2-2C4E-81F0-9E562C6AD6A2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B5F1-A4CB-E440-BB93-DBE5A0F32C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7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C70-A1FF-3040-9474-BFEC69C5B249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547C-3916-2A48-AA8E-0555E85C39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98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A9BC-FDAF-5B4F-9FB4-7A112EE126C0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DE38-EC9E-E442-B4B1-509356952C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504B-C3E2-C94D-BA01-15CE3CAD644E}" type="datetimeFigureOut">
              <a:rPr lang="en-GB" smtClean="0"/>
              <a:pPr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A2BA-38C4-A448-96F2-D5463D5FC6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marks.co.uk/" TargetMode="External"/><Relationship Id="rId7" Type="http://schemas.openxmlformats.org/officeDocument/2006/relationships/hyperlink" Target="http://www.purplemash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nicsplay.co.uk/" TargetMode="External"/><Relationship Id="rId5" Type="http://schemas.openxmlformats.org/officeDocument/2006/relationships/hyperlink" Target="http://www.ictgames.com/resources.html" TargetMode="External"/><Relationship Id="rId4" Type="http://schemas.openxmlformats.org/officeDocument/2006/relationships/hyperlink" Target="http://www.bbc.co.uk/bitesize/ks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7724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Year </a:t>
            </a:r>
            <a:r>
              <a:rPr lang="en-GB" sz="5400" b="1" dirty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 SATS </a:t>
            </a: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Meeting</a:t>
            </a:r>
            <a:b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January 2020</a:t>
            </a:r>
            <a:endParaRPr lang="en-GB" sz="5400" b="1" dirty="0">
              <a:ln w="3175">
                <a:solidFill>
                  <a:schemeClr val="tx1"/>
                </a:solidFill>
              </a:ln>
              <a:solidFill>
                <a:srgbClr val="BA7BC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25752"/>
            <a:ext cx="1750266" cy="174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1126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71600" y="476672"/>
            <a:ext cx="6913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sz="5400" b="1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0688"/>
            <a:ext cx="8207375" cy="729430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i="1" dirty="0" smtClean="0">
                <a:solidFill>
                  <a:srgbClr val="0070C0"/>
                </a:solidFill>
                <a:latin typeface="Comic Sans MS" charset="0"/>
              </a:rPr>
              <a:t>Ants are insects that you can often see in a garden, in a park or just on the pavement. They usually live underground. The Queen ant spends all day laying her eggs. </a:t>
            </a:r>
          </a:p>
          <a:p>
            <a:pPr eaLnBrk="1" hangingPunct="1"/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What kind of animal is an ant? ______</a:t>
            </a:r>
          </a:p>
          <a:p>
            <a:pPr eaLnBrk="1" hangingPunct="1"/>
            <a:endParaRPr lang="en-GB" sz="2800" dirty="0" smtClean="0">
              <a:solidFill>
                <a:srgbClr val="000000"/>
              </a:solidFill>
              <a:latin typeface="Comic Sans MS" charset="0"/>
            </a:endParaRPr>
          </a:p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2. Find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 and </a:t>
            </a:r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copy 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two places you might see ants? </a:t>
            </a:r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___________  ___________</a:t>
            </a:r>
          </a:p>
          <a:p>
            <a:pPr eaLnBrk="1" hangingPunct="1"/>
            <a:endParaRPr lang="en-GB" sz="2800" b="1" dirty="0">
              <a:solidFill>
                <a:srgbClr val="000000"/>
              </a:solidFill>
              <a:latin typeface="Comic Sans MS" charset="0"/>
            </a:endParaRPr>
          </a:p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3. 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What does the queen ant do?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Keeps her nest clean           lays eggs</a:t>
            </a:r>
          </a:p>
          <a:p>
            <a:pPr eaLnBrk="1" hangingPunct="1"/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485" y="5442204"/>
            <a:ext cx="43127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48264" y="5436424"/>
            <a:ext cx="43127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1126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71600" y="476672"/>
            <a:ext cx="6913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sz="5400" b="1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0688"/>
            <a:ext cx="8207375" cy="206210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AutoNum type="arabicPeriod"/>
            </a:pPr>
            <a:endParaRPr lang="en-GB" sz="32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24" y="116632"/>
            <a:ext cx="7223381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/>
          <a:stretch/>
        </p:blipFill>
        <p:spPr>
          <a:xfrm>
            <a:off x="467544" y="3140968"/>
            <a:ext cx="5184576" cy="3384376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/>
          <a:stretch/>
        </p:blipFill>
        <p:spPr>
          <a:xfrm>
            <a:off x="5652120" y="3861048"/>
            <a:ext cx="3342640" cy="2542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Mathematics</a:t>
            </a:r>
            <a:r>
              <a:rPr lang="en-GB" dirty="0" smtClean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latin typeface="Calibri" charset="0"/>
              </a:rPr>
              <a:t> </a:t>
            </a:r>
            <a:endParaRPr lang="en-GB" dirty="0">
              <a:ln w="6350">
                <a:solidFill>
                  <a:schemeClr val="tx1"/>
                </a:solidFill>
              </a:ln>
              <a:solidFill>
                <a:srgbClr val="BA7BC7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875"/>
            <a:ext cx="8784976" cy="4713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Mathematics SATs consist of; </a:t>
            </a:r>
          </a:p>
          <a:p>
            <a:pPr marL="0" indent="0"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  <a:ea typeface="+mn-ea"/>
              </a:rPr>
              <a:t>Arithmetic</a:t>
            </a:r>
            <a:r>
              <a:rPr lang="en-GB" sz="2800" b="1" dirty="0">
                <a:solidFill>
                  <a:srgbClr val="0070C0"/>
                </a:solidFill>
                <a:latin typeface="Comic Sans MS" pitchFamily="66" charset="0"/>
                <a:ea typeface="+mn-ea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  <a:ea typeface="+mn-ea"/>
              </a:rPr>
              <a:t>test (15 minutes)</a:t>
            </a:r>
          </a:p>
          <a:p>
            <a:pPr marL="0" indent="0">
              <a:buNone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This  will focus on the four main calculations. </a:t>
            </a:r>
          </a:p>
          <a:p>
            <a:pPr marL="0" indent="0">
              <a:buNone/>
              <a:defRPr/>
            </a:pPr>
            <a:endParaRPr lang="en-GB" sz="2800" dirty="0" smtClean="0">
              <a:latin typeface="Comic Sans MS" pitchFamily="66" charset="0"/>
              <a:ea typeface="+mn-ea"/>
            </a:endParaRPr>
          </a:p>
          <a:p>
            <a:pPr marL="0" indent="0"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  <a:ea typeface="+mn-ea"/>
              </a:rPr>
              <a:t>Mathematical fluency, problem-solving and reasoning test (35 minutes)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Comic Sans MS" pitchFamily="66" charset="0"/>
              </a:rPr>
              <a:t>V</a:t>
            </a:r>
            <a:r>
              <a:rPr lang="en-GB" sz="2400" dirty="0" smtClean="0">
                <a:latin typeface="Comic Sans MS" pitchFamily="66" charset="0"/>
                <a:ea typeface="+mn-ea"/>
              </a:rPr>
              <a:t>ariety of question types: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  <a:ea typeface="+mn-ea"/>
              </a:rPr>
              <a:t>multiple choice  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  <a:ea typeface="+mn-ea"/>
              </a:rPr>
              <a:t>matching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  <a:ea typeface="+mn-ea"/>
              </a:rPr>
              <a:t>true/false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  <a:ea typeface="+mn-ea"/>
              </a:rPr>
              <a:t>Constrained (giving an answer, drawing a shape, filling in a table)</a:t>
            </a:r>
            <a:endParaRPr lang="en-GB" sz="2800" dirty="0" smtClean="0">
              <a:latin typeface="Comic Sans MS" pitchFamily="66" charset="0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2800" dirty="0">
              <a:latin typeface="Comic Sans MS" pitchFamily="66" charset="0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69519"/>
            <a:ext cx="3105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/>
          <a:stretch/>
        </p:blipFill>
        <p:spPr>
          <a:xfrm>
            <a:off x="0" y="3696"/>
            <a:ext cx="9144000" cy="2059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" y="2446348"/>
            <a:ext cx="9144000" cy="217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" y="5003682"/>
            <a:ext cx="9144000" cy="18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689" y="2060849"/>
            <a:ext cx="8496622" cy="3096344"/>
          </a:xfrm>
        </p:spPr>
        <p:txBody>
          <a:bodyPr>
            <a:noAutofit/>
          </a:bodyPr>
          <a:lstStyle/>
          <a:p>
            <a:pPr eaLnBrk="1" hangingPunct="1"/>
            <a:r>
              <a:rPr lang="en-GB" sz="2200" dirty="0">
                <a:latin typeface="Comic Sans MS" charset="0"/>
              </a:rPr>
              <a:t>The Year 2 children are set Maths, English and Spelling  homework </a:t>
            </a:r>
            <a:r>
              <a:rPr lang="en-GB" sz="2200" dirty="0" smtClean="0">
                <a:latin typeface="Comic Sans MS" charset="0"/>
              </a:rPr>
              <a:t>every </a:t>
            </a:r>
            <a:r>
              <a:rPr lang="en-GB" sz="2200" dirty="0" smtClean="0">
                <a:latin typeface="Comic Sans MS" charset="0"/>
              </a:rPr>
              <a:t>Monday. </a:t>
            </a:r>
            <a:r>
              <a:rPr lang="en-GB" sz="2200" dirty="0" smtClean="0">
                <a:latin typeface="Comic Sans MS" charset="0"/>
              </a:rPr>
              <a:t>In </a:t>
            </a:r>
            <a:r>
              <a:rPr lang="en-GB" sz="2200" dirty="0">
                <a:latin typeface="Comic Sans MS" charset="0"/>
              </a:rPr>
              <a:t>addition to this they may be set a </a:t>
            </a:r>
            <a:r>
              <a:rPr lang="en-GB" sz="2200" dirty="0" smtClean="0">
                <a:latin typeface="Comic Sans MS" charset="0"/>
              </a:rPr>
              <a:t>topic homework from time to time. Homework </a:t>
            </a:r>
            <a:r>
              <a:rPr lang="en-GB" sz="2200" dirty="0">
                <a:latin typeface="Comic Sans MS" charset="0"/>
              </a:rPr>
              <a:t>is to be returned to their teacher on the </a:t>
            </a:r>
            <a:r>
              <a:rPr lang="en-GB" sz="2200" dirty="0" smtClean="0">
                <a:latin typeface="Comic Sans MS" charset="0"/>
              </a:rPr>
              <a:t>following </a:t>
            </a:r>
            <a:r>
              <a:rPr lang="en-GB" sz="2200" dirty="0" smtClean="0">
                <a:latin typeface="Comic Sans MS" charset="0"/>
              </a:rPr>
              <a:t>Monday</a:t>
            </a:r>
            <a:r>
              <a:rPr lang="en-GB" sz="2200" dirty="0" smtClean="0">
                <a:latin typeface="Comic Sans MS" charset="0"/>
              </a:rPr>
              <a:t>. </a:t>
            </a:r>
          </a:p>
          <a:p>
            <a:pPr eaLnBrk="1" hangingPunct="1"/>
            <a:endParaRPr lang="en-GB" sz="2200" dirty="0">
              <a:latin typeface="Comic Sans MS" charset="0"/>
            </a:endParaRPr>
          </a:p>
          <a:p>
            <a:pPr eaLnBrk="1" hangingPunct="1"/>
            <a:r>
              <a:rPr lang="en-GB" sz="2200" dirty="0">
                <a:latin typeface="Comic Sans MS" charset="0"/>
              </a:rPr>
              <a:t>Also, we ask that you </a:t>
            </a:r>
            <a:r>
              <a:rPr lang="en-GB" sz="2200" b="1" i="1" u="sng" dirty="0">
                <a:solidFill>
                  <a:srgbClr val="0070C0"/>
                </a:solidFill>
                <a:latin typeface="Comic Sans MS" charset="0"/>
              </a:rPr>
              <a:t>sign your child’s reading record </a:t>
            </a:r>
            <a:r>
              <a:rPr lang="en-GB" sz="2200" dirty="0" smtClean="0">
                <a:latin typeface="Comic Sans MS" charset="0"/>
              </a:rPr>
              <a:t>every time you read with your child </a:t>
            </a:r>
            <a:r>
              <a:rPr lang="en-GB" sz="2200" dirty="0">
                <a:latin typeface="Comic Sans MS" charset="0"/>
              </a:rPr>
              <a:t>to show that they have </a:t>
            </a:r>
            <a:r>
              <a:rPr lang="en-GB" sz="2200" dirty="0" smtClean="0">
                <a:latin typeface="Comic Sans MS" charset="0"/>
              </a:rPr>
              <a:t>read. </a:t>
            </a:r>
          </a:p>
          <a:p>
            <a:pPr eaLnBrk="1" hangingPunct="1"/>
            <a:endParaRPr lang="en-GB" sz="2200" dirty="0" smtClean="0">
              <a:latin typeface="Comic Sans MS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5219" y="426045"/>
            <a:ext cx="6913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5400" b="1" dirty="0" smtClean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latin typeface="Comic Sans MS"/>
                <a:cs typeface="Comic Sans MS"/>
              </a:rPr>
              <a:t>Homework </a:t>
            </a:r>
            <a:endParaRPr lang="en-GB" sz="5400" b="1" dirty="0">
              <a:ln w="6350">
                <a:solidFill>
                  <a:schemeClr val="tx1"/>
                </a:solidFill>
              </a:ln>
              <a:solidFill>
                <a:srgbClr val="BA7BC7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0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28638" y="1346200"/>
            <a:ext cx="814781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1" lang="en-GB" sz="3200" dirty="0">
                <a:latin typeface="Comic Sans MS" charset="0"/>
              </a:rPr>
              <a:t>The best </a:t>
            </a:r>
            <a:r>
              <a:rPr kumimoji="1" lang="en-GB" sz="3200" dirty="0" smtClean="0">
                <a:latin typeface="Comic Sans MS" charset="0"/>
              </a:rPr>
              <a:t>help you can give is to show an </a:t>
            </a:r>
            <a:r>
              <a:rPr kumimoji="1" lang="en-GB" sz="3200" dirty="0">
                <a:latin typeface="Comic Sans MS" charset="0"/>
              </a:rPr>
              <a:t>interest </a:t>
            </a:r>
            <a:r>
              <a:rPr kumimoji="1" lang="en-GB" sz="3200" dirty="0" smtClean="0">
                <a:latin typeface="Comic Sans MS" charset="0"/>
              </a:rPr>
              <a:t>in their </a:t>
            </a:r>
            <a:r>
              <a:rPr kumimoji="1" lang="en-GB" sz="3200" dirty="0">
                <a:latin typeface="Comic Sans MS" charset="0"/>
              </a:rPr>
              <a:t>learning and progress.</a:t>
            </a:r>
          </a:p>
          <a:p>
            <a:pPr>
              <a:buFontTx/>
              <a:buChar char="•"/>
            </a:pPr>
            <a:endParaRPr kumimoji="1" lang="en-GB" sz="3200" dirty="0"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3200" dirty="0">
                <a:latin typeface="Comic Sans MS" charset="0"/>
              </a:rPr>
              <a:t>Supporting homework.</a:t>
            </a:r>
          </a:p>
          <a:p>
            <a:pPr>
              <a:buFontTx/>
              <a:buChar char="•"/>
            </a:pPr>
            <a:endParaRPr kumimoji="1" lang="en-GB" sz="3200" dirty="0"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3200" dirty="0" smtClean="0">
                <a:latin typeface="Comic Sans MS" charset="0"/>
              </a:rPr>
              <a:t>Good </a:t>
            </a:r>
            <a:r>
              <a:rPr kumimoji="1" lang="en-GB" sz="3200" dirty="0">
                <a:latin typeface="Comic Sans MS" charset="0"/>
              </a:rPr>
              <a:t>communication between the school and home</a:t>
            </a:r>
            <a:r>
              <a:rPr kumimoji="1" lang="en-GB" sz="3200" dirty="0" smtClean="0">
                <a:latin typeface="Comic Sans MS" charset="0"/>
              </a:rPr>
              <a:t>.</a:t>
            </a:r>
            <a:endParaRPr kumimoji="1" lang="en-GB" sz="3200" dirty="0"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3200" dirty="0">
                <a:latin typeface="Comic Sans MS" charset="0"/>
              </a:rPr>
              <a:t>Getting a </a:t>
            </a:r>
            <a:r>
              <a:rPr kumimoji="1" lang="en-GB" sz="3200" dirty="0" smtClean="0">
                <a:latin typeface="Comic Sans MS" charset="0"/>
              </a:rPr>
              <a:t>enough sleep </a:t>
            </a:r>
            <a:r>
              <a:rPr kumimoji="1" lang="en-GB" sz="3200" dirty="0">
                <a:latin typeface="Comic Sans MS" charset="0"/>
              </a:rPr>
              <a:t>on a school night</a:t>
            </a:r>
            <a:r>
              <a:rPr kumimoji="1" lang="en-GB" sz="3200" dirty="0" smtClean="0">
                <a:latin typeface="Comic Sans MS" charset="0"/>
              </a:rPr>
              <a:t>!</a:t>
            </a:r>
          </a:p>
          <a:p>
            <a:pPr>
              <a:buFontTx/>
              <a:buChar char="•"/>
            </a:pPr>
            <a:endParaRPr kumimoji="1" lang="en-GB" sz="3200" dirty="0" smtClean="0"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3200" dirty="0" smtClean="0">
                <a:latin typeface="Comic Sans MS" charset="0"/>
              </a:rPr>
              <a:t>100% attendance as far as possible.</a:t>
            </a:r>
          </a:p>
          <a:p>
            <a:pPr>
              <a:buFontTx/>
              <a:buChar char="•"/>
            </a:pPr>
            <a:endParaRPr kumimoji="1" lang="en-GB" sz="3200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001" y="155045"/>
            <a:ext cx="77636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parents help?</a:t>
            </a:r>
          </a:p>
        </p:txBody>
      </p:sp>
      <p:pic>
        <p:nvPicPr>
          <p:cNvPr id="1026" name="Picture 2" descr="http://mrsahearnsfourthgradeclass.weebly.com/uploads/2/9/1/0/2910060/511214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3957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1" name="Picture 3" descr="BS00576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92088"/>
            <a:ext cx="119062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BS00576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1890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71550" y="1989138"/>
            <a:ext cx="81724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000" dirty="0" smtClean="0">
                <a:latin typeface="Comic Sans MS" charset="0"/>
              </a:rPr>
              <a:t>Encouraging your child to read a </a:t>
            </a:r>
            <a:r>
              <a:rPr lang="en-GB" sz="3000" dirty="0">
                <a:latin typeface="Comic Sans MS" charset="0"/>
              </a:rPr>
              <a:t>variety of texts – the more </a:t>
            </a:r>
            <a:r>
              <a:rPr lang="en-GB" sz="3000" dirty="0" smtClean="0">
                <a:latin typeface="Comic Sans MS" charset="0"/>
              </a:rPr>
              <a:t>they read</a:t>
            </a:r>
            <a:r>
              <a:rPr lang="en-GB" sz="3000" dirty="0">
                <a:latin typeface="Comic Sans MS" charset="0"/>
              </a:rPr>
              <a:t>, the more familiar they become with different text types</a:t>
            </a:r>
            <a:r>
              <a:rPr lang="en-GB" sz="3000" dirty="0" smtClean="0">
                <a:latin typeface="Comic Sans MS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000" dirty="0" smtClean="0">
                <a:latin typeface="Comic Sans MS" charset="0"/>
              </a:rPr>
              <a:t>Question them about what they are reading.  Did they enjoy it? Why? </a:t>
            </a:r>
            <a:endParaRPr lang="en-GB" sz="3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000" dirty="0" smtClean="0">
                <a:latin typeface="Comic Sans MS" charset="0"/>
              </a:rPr>
              <a:t>Spelling </a:t>
            </a:r>
            <a:r>
              <a:rPr lang="en-GB" sz="3000" dirty="0">
                <a:latin typeface="Comic Sans MS" charset="0"/>
              </a:rPr>
              <a:t>– spelling </a:t>
            </a:r>
            <a:r>
              <a:rPr lang="en-GB" sz="3000" dirty="0" smtClean="0">
                <a:latin typeface="Comic Sans MS" charset="0"/>
              </a:rPr>
              <a:t>lists/rules </a:t>
            </a:r>
            <a:r>
              <a:rPr lang="en-GB" sz="3000" dirty="0">
                <a:latin typeface="Comic Sans MS" charset="0"/>
              </a:rPr>
              <a:t>every </a:t>
            </a:r>
            <a:r>
              <a:rPr lang="en-GB" sz="3000" dirty="0" smtClean="0">
                <a:latin typeface="Comic Sans MS" charset="0"/>
              </a:rPr>
              <a:t>week</a:t>
            </a:r>
            <a:endParaRPr lang="en-GB" sz="3000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234812"/>
            <a:ext cx="624969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</a:t>
            </a:r>
          </a:p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help with English?</a:t>
            </a:r>
            <a:endParaRPr lang="en-US" sz="5400" b="1" dirty="0">
              <a:ln w="11430"/>
              <a:solidFill>
                <a:srgbClr val="BA7BC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812"/>
            <a:ext cx="7687766" cy="1223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What will talk about this evening?</a:t>
            </a:r>
            <a:endParaRPr lang="en-GB" sz="5400" b="1" dirty="0">
              <a:ln w="3175">
                <a:solidFill>
                  <a:schemeClr val="tx1"/>
                </a:solidFill>
              </a:ln>
              <a:solidFill>
                <a:srgbClr val="BA7BC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What are SATs?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latin typeface="Comic Sans MS" pitchFamily="66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An outline of the tasks and tests.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latin typeface="Comic Sans MS" pitchFamily="66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What you can do to help</a:t>
            </a:r>
            <a:r>
              <a:rPr lang="en-GB" sz="2800" dirty="0" smtClean="0">
                <a:latin typeface="Comic Sans MS" pitchFamily="66" charset="0"/>
                <a:ea typeface="+mn-ea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  <a:ea typeface="+mn-ea"/>
              </a:rPr>
              <a:t>An opportunity to answer your questions.</a:t>
            </a:r>
            <a:endParaRPr lang="en-GB" sz="2800" dirty="0" smtClean="0">
              <a:latin typeface="Comic Sans MS" pitchFamily="66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Comic Sans MS" pitchFamily="66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Comic Sans MS" pitchFamily="66" charset="0"/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i="1" dirty="0" smtClean="0">
              <a:solidFill>
                <a:srgbClr val="FF0000"/>
              </a:solidFill>
              <a:latin typeface="Comic Sans MS" pitchFamily="66" charset="0"/>
              <a:ea typeface="+mn-ea"/>
            </a:endParaRPr>
          </a:p>
        </p:txBody>
      </p:sp>
      <p:pic>
        <p:nvPicPr>
          <p:cNvPr id="5125" name="Picture 8" descr="http://thumbs.dreamstime.com/z/ruler-pencil-17561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2"/>
          <a:stretch>
            <a:fillRect/>
          </a:stretch>
        </p:blipFill>
        <p:spPr bwMode="auto">
          <a:xfrm>
            <a:off x="7164288" y="5214168"/>
            <a:ext cx="1152128" cy="9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86"/>
            <a:ext cx="9144000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5" name="Picture 3" descr="AN007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10" y="541186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N007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541186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89267" y="2426187"/>
            <a:ext cx="77406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latin typeface="Comic Sans MS" charset="0"/>
              </a:rPr>
              <a:t>Encourage your child to read to you and you to read to them </a:t>
            </a:r>
            <a:r>
              <a:rPr lang="en-GB" sz="2800" dirty="0">
                <a:latin typeface="Comic Sans MS" charset="0"/>
              </a:rPr>
              <a:t>every </a:t>
            </a:r>
            <a:r>
              <a:rPr lang="en-GB" sz="2800" dirty="0" smtClean="0">
                <a:latin typeface="Comic Sans MS" charset="0"/>
              </a:rPr>
              <a:t>night.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latin typeface="Comic Sans MS" charset="0"/>
              </a:rPr>
              <a:t>Encourage </a:t>
            </a:r>
            <a:r>
              <a:rPr lang="en-GB" sz="2800" dirty="0">
                <a:latin typeface="Comic Sans MS" charset="0"/>
              </a:rPr>
              <a:t>them to read fiction and non-fiction.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latin typeface="Comic Sans MS" charset="0"/>
              </a:rPr>
              <a:t>Sharing </a:t>
            </a:r>
            <a:r>
              <a:rPr lang="en-GB" sz="2800" dirty="0" smtClean="0">
                <a:latin typeface="Comic Sans MS" charset="0"/>
              </a:rPr>
              <a:t>books with siblings</a:t>
            </a:r>
            <a:endParaRPr lang="en-GB" sz="28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 dirty="0">
                <a:latin typeface="Comic Sans MS" charset="0"/>
              </a:rPr>
              <a:t>Reading </a:t>
            </a:r>
            <a:r>
              <a:rPr lang="en-GB" sz="2800" dirty="0" smtClean="0">
                <a:latin typeface="Comic Sans MS" charset="0"/>
              </a:rPr>
              <a:t>homework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2000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747" y="370461"/>
            <a:ext cx="660569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with reading?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86"/>
            <a:ext cx="9144000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5" name="Picture 3" descr="AN007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10" y="541186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N007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541186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89268" y="2093392"/>
            <a:ext cx="77406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Comic Sans MS" charset="0"/>
              </a:rPr>
              <a:t>Try to listen to your child read and ask questions about what they are reading.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Comic Sans MS" charset="0"/>
              </a:rPr>
              <a:t>Help them with the different skills of reading especially ‘skim’ reading where they are looking for key words in the text.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Comic Sans MS" charset="0"/>
              </a:rPr>
              <a:t>Encourage child to talk about any new vocabulary they come across.  Do they know what it means, how can they find out?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Comic Sans MS" charset="0"/>
              </a:rPr>
              <a:t>Retrieval – find vital pieces of information within a piece of text to answer questions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Comic Sans MS" charset="0"/>
              </a:rPr>
              <a:t>Sequencing events within a piece of text or book. </a:t>
            </a:r>
            <a:endParaRPr lang="en-GB" sz="20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2000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747" y="370461"/>
            <a:ext cx="660569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with reading?</a:t>
            </a:r>
          </a:p>
        </p:txBody>
      </p:sp>
    </p:spTree>
    <p:extLst>
      <p:ext uri="{BB962C8B-B14F-4D97-AF65-F5344CB8AC3E}">
        <p14:creationId xmlns:p14="http://schemas.microsoft.com/office/powerpoint/2010/main" val="39395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99392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42126" y="2564904"/>
            <a:ext cx="748823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GB" sz="2400" dirty="0">
                <a:latin typeface="Comic Sans MS" charset="0"/>
              </a:rPr>
              <a:t>Support with homework – not just helping with the </a:t>
            </a:r>
            <a:r>
              <a:rPr kumimoji="1" lang="en-GB" sz="2400" dirty="0" smtClean="0">
                <a:latin typeface="Comic Sans MS" charset="0"/>
              </a:rPr>
              <a:t>Maths.  Get your child into the habit of reading </a:t>
            </a:r>
            <a:r>
              <a:rPr kumimoji="1" lang="en-GB" sz="2400" dirty="0">
                <a:latin typeface="Comic Sans MS" charset="0"/>
              </a:rPr>
              <a:t>the </a:t>
            </a:r>
            <a:r>
              <a:rPr kumimoji="1" lang="en-GB" sz="2400" dirty="0" smtClean="0">
                <a:latin typeface="Comic Sans MS" charset="0"/>
              </a:rPr>
              <a:t>question, underlining the important parts that are going to help them. </a:t>
            </a:r>
            <a:endParaRPr kumimoji="1" lang="en-GB" sz="2400" dirty="0">
              <a:latin typeface="Comic Sans MS" charset="0"/>
            </a:endParaRPr>
          </a:p>
          <a:p>
            <a:pPr>
              <a:buFontTx/>
              <a:buChar char="•"/>
            </a:pPr>
            <a:endParaRPr kumimoji="1" lang="en-GB" sz="2400" dirty="0" smtClean="0"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2400" dirty="0" smtClean="0">
                <a:latin typeface="Comic Sans MS" charset="0"/>
              </a:rPr>
              <a:t>Help </a:t>
            </a:r>
            <a:r>
              <a:rPr kumimoji="1" lang="en-GB" sz="2400" dirty="0">
                <a:latin typeface="Comic Sans MS" charset="0"/>
              </a:rPr>
              <a:t>your child to check their work through – this will help them to spot mistakes that can sometimes be easily fixed.</a:t>
            </a:r>
          </a:p>
          <a:p>
            <a:pPr>
              <a:buFontTx/>
              <a:buChar char="•"/>
            </a:pPr>
            <a:endParaRPr kumimoji="1" lang="en-GB" dirty="0">
              <a:latin typeface="Comic Sans MS" charset="0"/>
            </a:endParaRPr>
          </a:p>
        </p:txBody>
      </p:sp>
      <p:pic>
        <p:nvPicPr>
          <p:cNvPr id="19460" name="Picture 3" descr="BD0509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BD0509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8103" y="215037"/>
            <a:ext cx="535628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with Maths?</a:t>
            </a:r>
          </a:p>
        </p:txBody>
      </p:sp>
    </p:spTree>
    <p:extLst>
      <p:ext uri="{BB962C8B-B14F-4D97-AF65-F5344CB8AC3E}">
        <p14:creationId xmlns:p14="http://schemas.microsoft.com/office/powerpoint/2010/main" val="9443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99392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42126" y="2780928"/>
            <a:ext cx="748823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Times </a:t>
            </a: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Tables (2,5,10 </a:t>
            </a:r>
            <a:r>
              <a:rPr kumimoji="1" lang="en-GB" sz="2400" b="1" dirty="0">
                <a:solidFill>
                  <a:srgbClr val="0070C0"/>
                </a:solidFill>
                <a:latin typeface="Comic Sans MS" charset="0"/>
              </a:rPr>
              <a:t>and 3</a:t>
            </a: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)</a:t>
            </a:r>
          </a:p>
          <a:p>
            <a:pPr>
              <a:buFontTx/>
              <a:buChar char="•"/>
            </a:pP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Number Bonds to 20, 30 and </a:t>
            </a: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100</a:t>
            </a:r>
            <a:endParaRPr kumimoji="1" lang="en-GB" sz="2400" b="1" dirty="0" smtClean="0">
              <a:solidFill>
                <a:srgbClr val="0070C0"/>
              </a:solidFill>
              <a:latin typeface="Comic Sans MS" charset="0"/>
            </a:endParaRPr>
          </a:p>
          <a:p>
            <a:pPr>
              <a:buFontTx/>
              <a:buChar char="•"/>
            </a:pP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Counting forwards and backwards in 1s, 2s, 3s, 5s, 10s, 100s (from any given number</a:t>
            </a: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)</a:t>
            </a:r>
          </a:p>
          <a:p>
            <a:pPr>
              <a:buFontTx/>
              <a:buChar char="•"/>
            </a:pPr>
            <a:r>
              <a:rPr kumimoji="1" lang="en-GB" sz="2400" b="1" dirty="0" smtClean="0">
                <a:solidFill>
                  <a:srgbClr val="0070C0"/>
                </a:solidFill>
                <a:latin typeface="Comic Sans MS" charset="0"/>
              </a:rPr>
              <a:t>Addition and subtraction using 2 digits</a:t>
            </a:r>
            <a:endParaRPr kumimoji="1" lang="en-GB" sz="2400" b="1" dirty="0">
              <a:solidFill>
                <a:srgbClr val="0070C0"/>
              </a:solidFill>
              <a:latin typeface="Comic Sans MS" charset="0"/>
            </a:endParaRPr>
          </a:p>
          <a:p>
            <a:pPr>
              <a:buFontTx/>
              <a:buChar char="•"/>
            </a:pPr>
            <a:endParaRPr kumimoji="1" lang="en-GB" sz="2400" b="1" dirty="0">
              <a:solidFill>
                <a:srgbClr val="FF0000"/>
              </a:solidFill>
              <a:latin typeface="Comic Sans MS" charset="0"/>
            </a:endParaRPr>
          </a:p>
          <a:p>
            <a:pPr>
              <a:buFontTx/>
              <a:buChar char="•"/>
            </a:pPr>
            <a:endParaRPr kumimoji="1" lang="en-GB" dirty="0">
              <a:latin typeface="Comic Sans MS" charset="0"/>
            </a:endParaRPr>
          </a:p>
        </p:txBody>
      </p:sp>
      <p:pic>
        <p:nvPicPr>
          <p:cNvPr id="19460" name="Picture 3" descr="BD0509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BD0509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8103" y="215037"/>
            <a:ext cx="535628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with Maths?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GB" sz="2500" u="sng" dirty="0">
                <a:latin typeface="Comic Sans MS" charset="0"/>
              </a:rPr>
              <a:t>Maths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Times tables </a:t>
            </a:r>
            <a:r>
              <a:rPr lang="en-GB" sz="2500" b="1" dirty="0">
                <a:latin typeface="Comic Sans MS" charset="0"/>
              </a:rPr>
              <a:t>must</a:t>
            </a:r>
            <a:r>
              <a:rPr lang="en-GB" sz="2500" dirty="0">
                <a:latin typeface="Comic Sans MS" charset="0"/>
              </a:rPr>
              <a:t> be known.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Estimating, weighing, measuring are all good to discuss and do practically. Must use </a:t>
            </a:r>
            <a:r>
              <a:rPr lang="en-GB" sz="2500" b="1" i="1" dirty="0">
                <a:solidFill>
                  <a:srgbClr val="FF0000"/>
                </a:solidFill>
                <a:latin typeface="Comic Sans MS" charset="0"/>
              </a:rPr>
              <a:t>metric measures.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Money – using it in the shops, working out change, adding up bills, questions e.g. if 1 bag of sugar costs 60p, how much change will I get from a pound.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Mental addition, subtraction, basic multiplication &amp; division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Reading and writing numbers to 100+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Doubling and halving,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GB" sz="2500" dirty="0">
                <a:latin typeface="Comic Sans MS" charset="0"/>
              </a:rPr>
              <a:t>Solving number puzzles </a:t>
            </a:r>
            <a:endParaRPr lang="en-GB" sz="2500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60" y="260648"/>
            <a:ext cx="89274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What can you do to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9379" y="1772816"/>
            <a:ext cx="7272808" cy="24482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  <a:hlinkClick r:id="rId3"/>
              </a:rPr>
              <a:t>www.topmarks.co.uk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hlinkClick r:id="rId4"/>
              </a:rPr>
              <a:t>www.bbc.co.uk/bitesize/ks1/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hlinkClick r:id="rId5"/>
              </a:rPr>
              <a:t>http://</a:t>
            </a:r>
            <a:r>
              <a:rPr lang="en-GB" sz="2400" dirty="0" smtClean="0">
                <a:latin typeface="Comic Sans MS" panose="030F0702030302020204" pitchFamily="66" charset="0"/>
                <a:hlinkClick r:id="rId5"/>
              </a:rPr>
              <a:t>www.ictgames.com/resources.html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hlinkClick r:id="rId6"/>
              </a:rPr>
              <a:t>www.phonicsplay.co.uk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hlinkClick r:id="rId7"/>
              </a:rPr>
              <a:t>www.purplemash.com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sz="2500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183" y="260648"/>
            <a:ext cx="6021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BA7B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Useful Websites </a:t>
            </a:r>
            <a:endParaRPr lang="en-US" sz="5400" b="1" dirty="0">
              <a:ln w="11430"/>
              <a:solidFill>
                <a:srgbClr val="BA7BC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b="1" dirty="0" smtClean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</a:rPr>
              <a:t>What are SATs?</a:t>
            </a:r>
            <a:endParaRPr lang="en-GB" sz="5400" dirty="0">
              <a:ln w="6350">
                <a:solidFill>
                  <a:schemeClr val="tx1"/>
                </a:solidFill>
              </a:ln>
              <a:solidFill>
                <a:srgbClr val="BA7B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7560964" cy="4897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latin typeface="Comic Sans MS" pitchFamily="66" charset="0"/>
                <a:ea typeface="+mn-ea"/>
              </a:rPr>
              <a:t>SATs = Standard Assessment Tasks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3200" dirty="0" smtClean="0">
              <a:latin typeface="Comic Sans MS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latin typeface="Comic Sans MS" pitchFamily="66" charset="0"/>
                <a:ea typeface="+mn-ea"/>
              </a:rPr>
              <a:t>KS1 SATs papers are taken by pupils in 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  <a:ea typeface="+mn-ea"/>
              </a:rPr>
              <a:t>Y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  <a:ea typeface="+mn-ea"/>
              </a:rPr>
              <a:t>ear 2 </a:t>
            </a:r>
            <a:r>
              <a:rPr lang="en-GB" sz="3200" dirty="0" smtClean="0">
                <a:latin typeface="Comic Sans MS" pitchFamily="66" charset="0"/>
                <a:ea typeface="+mn-ea"/>
              </a:rPr>
              <a:t>as part of the National Curriculum assessment programme. 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GB" sz="3200" dirty="0" smtClean="0">
              <a:latin typeface="Comic Sans MS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3200" dirty="0" smtClean="0">
                <a:latin typeface="Comic Sans MS" pitchFamily="66" charset="0"/>
                <a:ea typeface="+mn-ea"/>
              </a:rPr>
              <a:t>SATs tests inform Teacher Assessments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hangingPunct="1">
              <a:lnSpc>
                <a:spcPct val="105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GB" dirty="0" smtClean="0">
              <a:ea typeface="+mn-ea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dirty="0" smtClean="0">
              <a:ea typeface="+mn-ea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11833">
            <a:off x="6858993" y="3985933"/>
            <a:ext cx="1404937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eaLnBrk="1" hangingPunct="1"/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What are SATs?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628650" y="1745674"/>
            <a:ext cx="7886700" cy="44312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omic Sans MS" charset="0"/>
              </a:rPr>
              <a:t>Children are assessed in;</a:t>
            </a:r>
            <a:r>
              <a:rPr lang="en-GB" sz="2800" dirty="0">
                <a:solidFill>
                  <a:srgbClr val="0070C0"/>
                </a:solidFill>
                <a:latin typeface="Comic Sans MS" charset="0"/>
              </a:rPr>
              <a:t/>
            </a:r>
            <a:br>
              <a:rPr lang="en-GB" sz="2800" dirty="0">
                <a:solidFill>
                  <a:srgbClr val="0070C0"/>
                </a:solidFill>
                <a:latin typeface="Comic Sans MS" charset="0"/>
              </a:rPr>
            </a:br>
            <a:r>
              <a:rPr lang="en-GB" sz="2800" dirty="0">
                <a:solidFill>
                  <a:srgbClr val="0070C0"/>
                </a:solidFill>
                <a:latin typeface="Comic Sans MS" charset="0"/>
              </a:rPr>
              <a:t>Reading</a:t>
            </a:r>
            <a:br>
              <a:rPr lang="en-GB" sz="2800" dirty="0">
                <a:solidFill>
                  <a:srgbClr val="0070C0"/>
                </a:solidFill>
                <a:latin typeface="Comic Sans MS" charset="0"/>
              </a:rPr>
            </a:br>
            <a:r>
              <a:rPr lang="en-GB" sz="2800" dirty="0">
                <a:solidFill>
                  <a:srgbClr val="0070C0"/>
                </a:solidFill>
                <a:latin typeface="Comic Sans MS" charset="0"/>
              </a:rPr>
              <a:t>English </a:t>
            </a:r>
            <a:endParaRPr lang="en-GB" sz="2800" dirty="0" smtClean="0">
              <a:solidFill>
                <a:srgbClr val="0070C0"/>
              </a:solidFill>
              <a:latin typeface="Comic Sans MS" charset="0"/>
            </a:endParaRPr>
          </a:p>
          <a:p>
            <a:pPr eaLnBrk="1" hangingPunct="1"/>
            <a:r>
              <a:rPr lang="en-GB" dirty="0" smtClean="0">
                <a:solidFill>
                  <a:srgbClr val="0070C0"/>
                </a:solidFill>
                <a:latin typeface="Comic Sans MS" charset="0"/>
              </a:rPr>
              <a:t>SPAG – Spelling, punctuation and grammar</a:t>
            </a:r>
            <a:r>
              <a:rPr lang="en-GB" sz="2800" dirty="0">
                <a:solidFill>
                  <a:srgbClr val="0070C0"/>
                </a:solidFill>
                <a:latin typeface="Comic Sans MS" charset="0"/>
              </a:rPr>
              <a:t/>
            </a:r>
            <a:br>
              <a:rPr lang="en-GB" sz="2800" dirty="0">
                <a:solidFill>
                  <a:srgbClr val="0070C0"/>
                </a:solidFill>
                <a:latin typeface="Comic Sans MS" charset="0"/>
              </a:rPr>
            </a:br>
            <a:endParaRPr lang="en-GB" sz="2800" dirty="0">
              <a:solidFill>
                <a:srgbClr val="0070C0"/>
              </a:solidFill>
              <a:latin typeface="Comic Sans MS" charset="0"/>
            </a:endParaRPr>
          </a:p>
          <a:p>
            <a:pPr eaLnBrk="1" hangingPunct="1"/>
            <a:r>
              <a:rPr lang="en-GB" sz="2800" dirty="0">
                <a:latin typeface="Comic Sans MS" charset="0"/>
              </a:rPr>
              <a:t>In KS1 the emphasis is on </a:t>
            </a:r>
            <a:r>
              <a:rPr lang="en-GB" sz="2800" dirty="0">
                <a:solidFill>
                  <a:srgbClr val="0070C0"/>
                </a:solidFill>
                <a:latin typeface="Comic Sans MS" charset="0"/>
              </a:rPr>
              <a:t>teacher assessment, the tests support </a:t>
            </a:r>
            <a:r>
              <a:rPr lang="en-GB" sz="2800" dirty="0">
                <a:latin typeface="Comic Sans MS" charset="0"/>
              </a:rPr>
              <a:t>this judgement.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0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>
                      <a:alpha val="33000"/>
                    </a:srgbClr>
                  </a:outerShdw>
                </a:effectLst>
                <a:latin typeface="Comic Sans MS" charset="0"/>
              </a:rPr>
              <a:t>Teacher Assessment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95288" y="1700808"/>
            <a:ext cx="8229600" cy="3816423"/>
          </a:xfrm>
          <a:solidFill>
            <a:srgbClr val="E4E8EA"/>
          </a:solidFill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3600" dirty="0" smtClean="0">
                <a:latin typeface="Comic Sans MS" charset="0"/>
              </a:rPr>
              <a:t>Pupils will be made to feel as prepared and comfortable as possible. </a:t>
            </a:r>
          </a:p>
          <a:p>
            <a:pPr marL="0" indent="0" eaLnBrk="1" hangingPunct="1">
              <a:buNone/>
            </a:pPr>
            <a:endParaRPr lang="en-GB" sz="3600" dirty="0">
              <a:latin typeface="Comic Sans MS" charset="0"/>
            </a:endParaRPr>
          </a:p>
          <a:p>
            <a:r>
              <a:rPr lang="en-GB" sz="3600" dirty="0" smtClean="0">
                <a:latin typeface="Comic Sans MS" charset="0"/>
              </a:rPr>
              <a:t>No pressure just encouragement to do their best. </a:t>
            </a:r>
          </a:p>
          <a:p>
            <a:pPr eaLnBrk="1" hangingPunct="1"/>
            <a:endParaRPr lang="en-GB" sz="3600" dirty="0">
              <a:latin typeface="Comic Sans MS" charset="0"/>
            </a:endParaRPr>
          </a:p>
          <a:p>
            <a:pPr eaLnBrk="1" hangingPunct="1"/>
            <a:r>
              <a:rPr lang="en-GB" sz="3600" dirty="0" smtClean="0">
                <a:latin typeface="Comic Sans MS" charset="0"/>
              </a:rPr>
              <a:t>If </a:t>
            </a:r>
            <a:r>
              <a:rPr lang="en-GB" sz="3600" dirty="0">
                <a:latin typeface="Comic Sans MS" charset="0"/>
              </a:rPr>
              <a:t>children do not perform </a:t>
            </a:r>
            <a:r>
              <a:rPr lang="en-GB" sz="3600" dirty="0" smtClean="0">
                <a:latin typeface="Comic Sans MS" charset="0"/>
              </a:rPr>
              <a:t>to their </a:t>
            </a:r>
            <a:r>
              <a:rPr lang="en-GB" sz="3600" dirty="0">
                <a:latin typeface="Comic Sans MS" charset="0"/>
              </a:rPr>
              <a:t>best ability in </a:t>
            </a:r>
            <a:r>
              <a:rPr lang="en-GB" sz="3600" dirty="0" smtClean="0">
                <a:latin typeface="Comic Sans MS" charset="0"/>
              </a:rPr>
              <a:t>the test, </a:t>
            </a:r>
            <a:r>
              <a:rPr lang="en-GB" sz="3600" dirty="0">
                <a:latin typeface="Comic Sans MS" charset="0"/>
              </a:rPr>
              <a:t>teacher assessment can be </a:t>
            </a:r>
            <a:r>
              <a:rPr lang="en-GB" sz="3600" dirty="0" smtClean="0">
                <a:latin typeface="Comic Sans MS" charset="0"/>
              </a:rPr>
              <a:t>used to support the judgement made.</a:t>
            </a:r>
            <a:r>
              <a:rPr lang="en-GB" sz="3600" dirty="0">
                <a:latin typeface="Comic Sans MS" charset="0"/>
              </a:rPr>
              <a:t/>
            </a:r>
            <a:br>
              <a:rPr lang="en-GB" sz="3600" dirty="0">
                <a:latin typeface="Comic Sans MS" charset="0"/>
              </a:rPr>
            </a:br>
            <a:endParaRPr lang="en-GB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latin typeface="Comic Sans MS" charset="0"/>
              </a:rPr>
              <a:t>Tasks and Tests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28345"/>
              </p:ext>
            </p:extLst>
          </p:nvPr>
        </p:nvGraphicFramePr>
        <p:xfrm>
          <a:off x="457198" y="1606378"/>
          <a:ext cx="8291266" cy="44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478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English </a:t>
                      </a:r>
                      <a:endParaRPr lang="en-GB" sz="32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Maths</a:t>
                      </a:r>
                      <a:endParaRPr lang="en-GB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43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latin typeface="Comic Sans MS" pitchFamily="66" charset="0"/>
                        </a:rPr>
                        <a:t>2x 30 minute </a:t>
                      </a:r>
                      <a:r>
                        <a:rPr lang="en-GB" sz="2000" b="1" dirty="0" smtClean="0">
                          <a:latin typeface="Comic Sans MS" pitchFamily="66" charset="0"/>
                        </a:rPr>
                        <a:t>Reading paper</a:t>
                      </a:r>
                      <a:r>
                        <a:rPr lang="en-GB" sz="200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0" dirty="0" smtClean="0">
                          <a:latin typeface="Comic Sans MS" pitchFamily="66" charset="0"/>
                        </a:rPr>
                        <a:t>3 x 20 minute </a:t>
                      </a:r>
                      <a:r>
                        <a:rPr lang="en-GB" sz="2000" b="1" dirty="0" smtClean="0">
                          <a:latin typeface="Comic Sans MS" pitchFamily="66" charset="0"/>
                        </a:rPr>
                        <a:t>spelling</a:t>
                      </a:r>
                      <a:r>
                        <a:rPr lang="en-GB" sz="2000" b="1" baseline="0" dirty="0" smtClean="0">
                          <a:latin typeface="Comic Sans MS" pitchFamily="66" charset="0"/>
                        </a:rPr>
                        <a:t>, punctuation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and </a:t>
                      </a:r>
                      <a:r>
                        <a:rPr lang="en-GB" sz="2000" b="1" baseline="0" dirty="0" smtClean="0">
                          <a:latin typeface="Comic Sans MS" pitchFamily="66" charset="0"/>
                        </a:rPr>
                        <a:t>grammar tests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. (Non statutory)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baseline="0" dirty="0" smtClean="0"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15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minutes 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rithmetic test.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4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35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minutes Maths test focussing on </a:t>
                      </a:r>
                      <a:r>
                        <a:rPr lang="en-GB" sz="2400" b="1" dirty="0" smtClean="0">
                          <a:latin typeface="Comic Sans MS" pitchFamily="66" charset="0"/>
                        </a:rPr>
                        <a:t>fluency, problem-solving and reasoning.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515719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These times are a guideline.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latin typeface="Comic Sans MS" charset="0"/>
              </a:rPr>
              <a:t>Tasks and Tests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638393"/>
              </p:ext>
            </p:extLst>
          </p:nvPr>
        </p:nvGraphicFramePr>
        <p:xfrm>
          <a:off x="457198" y="1606378"/>
          <a:ext cx="8291266" cy="44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478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English </a:t>
                      </a:r>
                      <a:endParaRPr lang="en-GB" sz="32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43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latin typeface="Comic Sans MS" pitchFamily="66" charset="0"/>
                        </a:rPr>
                        <a:t>Writing-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Teacher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assessment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throughout the year.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baseline="0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baseline="0" dirty="0" smtClean="0">
                          <a:latin typeface="Comic Sans MS" pitchFamily="66" charset="0"/>
                        </a:rPr>
                        <a:t>Speaking and listening- 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Teacher assessments throughout the year. 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43" marR="91443" marT="45714" marB="45714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9220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46138" y="374650"/>
            <a:ext cx="669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304925"/>
            <a:ext cx="8353425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70C0"/>
                </a:solidFill>
                <a:latin typeface="Comic Sans MS" pitchFamily="66" charset="0"/>
                <a:ea typeface="+mn-ea"/>
              </a:rPr>
              <a:t>Children will complete two papers:</a:t>
            </a:r>
            <a:endParaRPr lang="en-GB" sz="2400" dirty="0">
              <a:solidFill>
                <a:srgbClr val="0070C0"/>
              </a:solidFill>
              <a:latin typeface="Comic Sans MS" pitchFamily="66" charset="0"/>
              <a:ea typeface="+mn-ea"/>
            </a:endParaRPr>
          </a:p>
          <a:p>
            <a:pPr>
              <a:defRPr/>
            </a:pPr>
            <a:endParaRPr lang="en-GB" sz="2400" b="1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The texts will cover a range of </a:t>
            </a: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  <a:ea typeface="+mn-ea"/>
              </a:rPr>
              <a:t>fiction, non-fiction and poetry</a:t>
            </a:r>
            <a:endParaRPr lang="en-GB" sz="2400" dirty="0">
              <a:solidFill>
                <a:srgbClr val="00B050"/>
              </a:solidFill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Paper 1</a:t>
            </a:r>
            <a:r>
              <a:rPr lang="en-GB" sz="2400" dirty="0">
                <a:latin typeface="Comic Sans MS" pitchFamily="66" charset="0"/>
                <a:ea typeface="+mn-ea"/>
              </a:rPr>
              <a:t> consists of a selection of texts, with </a:t>
            </a:r>
            <a:r>
              <a:rPr lang="en-GB" sz="2400" dirty="0" smtClean="0">
                <a:latin typeface="Comic Sans MS" pitchFamily="66" charset="0"/>
                <a:ea typeface="+mn-ea"/>
              </a:rPr>
              <a:t>questions. </a:t>
            </a:r>
            <a:endParaRPr lang="en-GB" sz="2400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b="1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Paper 2 </a:t>
            </a:r>
            <a:r>
              <a:rPr lang="en-GB" sz="2400" dirty="0">
                <a:latin typeface="Comic Sans MS" pitchFamily="66" charset="0"/>
                <a:ea typeface="+mn-ea"/>
              </a:rPr>
              <a:t>comprises </a:t>
            </a:r>
            <a:r>
              <a:rPr lang="en-GB" sz="2400" dirty="0" smtClean="0">
                <a:latin typeface="Comic Sans MS" pitchFamily="66" charset="0"/>
                <a:ea typeface="+mn-ea"/>
              </a:rPr>
              <a:t>of a longer reading booklet and a separate answer booklet</a:t>
            </a:r>
            <a:endParaRPr lang="en-GB" sz="2400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b="1" dirty="0">
              <a:latin typeface="Comic Sans MS" pitchFamily="66" charset="0"/>
              <a:ea typeface="+mn-ea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15888"/>
            <a:ext cx="1184275" cy="1441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www.penguin.com.au/jpg-large/97801413226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308">
            <a:off x="694851" y="5645060"/>
            <a:ext cx="739546" cy="103398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upload.wikimedia.org/wikipedia/en/4/4b/Horrid_Henry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396">
            <a:off x="7799474" y="5562931"/>
            <a:ext cx="792751" cy="99455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1126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115219" y="426045"/>
            <a:ext cx="6913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BA7BC7"/>
                </a:solidFill>
                <a:latin typeface="Comic Sans MS"/>
                <a:cs typeface="Comic Sans MS"/>
              </a:rPr>
              <a:t>Reading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1349375"/>
            <a:ext cx="8207375" cy="6740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latin typeface="Comic Sans MS" charset="0"/>
              </a:rPr>
              <a:t>There will be a </a:t>
            </a:r>
            <a:r>
              <a:rPr lang="en-GB" sz="2500" b="1" u="sng" dirty="0">
                <a:solidFill>
                  <a:srgbClr val="0070C0"/>
                </a:solidFill>
                <a:latin typeface="Comic Sans MS" charset="0"/>
              </a:rPr>
              <a:t>variety of question types</a:t>
            </a:r>
            <a:r>
              <a:rPr lang="en-GB" sz="2500" b="1" dirty="0">
                <a:solidFill>
                  <a:srgbClr val="0070C0"/>
                </a:solidFill>
                <a:latin typeface="Comic Sans MS" charset="0"/>
              </a:rPr>
              <a:t>:</a:t>
            </a:r>
          </a:p>
          <a:p>
            <a:pPr eaLnBrk="1" hangingPunct="1"/>
            <a:endParaRPr lang="en-GB" sz="2500" b="1" dirty="0" smtClean="0">
              <a:solidFill>
                <a:srgbClr val="FF0000"/>
              </a:solidFill>
              <a:latin typeface="Comic Sans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Comic Sans MS" charset="0"/>
              </a:rPr>
              <a:t>Multiple </a:t>
            </a:r>
            <a:r>
              <a:rPr lang="en-GB" sz="2400" b="1" dirty="0" smtClean="0">
                <a:solidFill>
                  <a:srgbClr val="FF0000"/>
                </a:solidFill>
                <a:latin typeface="Comic Sans MS" charset="0"/>
              </a:rPr>
              <a:t>choice – </a:t>
            </a:r>
            <a:r>
              <a:rPr lang="en-GB" sz="2400" dirty="0" smtClean="0">
                <a:latin typeface="Comic Sans MS" charset="0"/>
              </a:rPr>
              <a:t>Have options of answers </a:t>
            </a:r>
            <a:endParaRPr lang="en-GB" sz="2400" dirty="0">
              <a:latin typeface="Comic Sans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Ranking/ordering</a:t>
            </a:r>
            <a:r>
              <a:rPr lang="en-GB" sz="2400" b="1" dirty="0">
                <a:latin typeface="Comic Sans MS" charset="0"/>
              </a:rPr>
              <a:t> </a:t>
            </a:r>
            <a:r>
              <a:rPr lang="en-GB" sz="2400" dirty="0">
                <a:latin typeface="Comic Sans MS" charset="0"/>
              </a:rPr>
              <a:t>-Number the events </a:t>
            </a:r>
            <a:r>
              <a:rPr lang="en-GB" sz="2400" dirty="0" smtClean="0">
                <a:latin typeface="Comic Sans MS" charset="0"/>
              </a:rPr>
              <a:t>below in order</a:t>
            </a:r>
            <a:endParaRPr lang="en-GB" sz="2400" dirty="0">
              <a:latin typeface="Comic Sans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Matching </a:t>
            </a:r>
            <a:r>
              <a:rPr lang="en-GB" sz="2400" dirty="0" smtClean="0">
                <a:latin typeface="Comic Sans MS" charset="0"/>
              </a:rPr>
              <a:t>–Match </a:t>
            </a:r>
            <a:r>
              <a:rPr lang="en-GB" sz="2400" dirty="0">
                <a:latin typeface="Comic Sans MS" charset="0"/>
              </a:rPr>
              <a:t>the character to the job that they do in the story’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Labelling</a:t>
            </a:r>
            <a:r>
              <a:rPr lang="en-GB" sz="24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GB" sz="2400" dirty="0" smtClean="0">
                <a:latin typeface="Comic Sans MS" charset="0"/>
              </a:rPr>
              <a:t>-Label parts of the text</a:t>
            </a:r>
            <a:endParaRPr lang="en-GB" sz="2400" dirty="0">
              <a:latin typeface="Comic Sans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Find and copy </a:t>
            </a:r>
            <a:r>
              <a:rPr lang="en-GB" sz="2400" dirty="0" smtClean="0">
                <a:latin typeface="Comic Sans MS" charset="0"/>
              </a:rPr>
              <a:t>-Find </a:t>
            </a:r>
            <a:r>
              <a:rPr lang="en-GB" sz="2400" dirty="0">
                <a:latin typeface="Comic Sans MS" charset="0"/>
              </a:rPr>
              <a:t>and copy one word that shows what the weather was like in the story’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Short answer </a:t>
            </a:r>
            <a:r>
              <a:rPr lang="en-GB" sz="2400" b="1" dirty="0">
                <a:latin typeface="Comic Sans MS" charset="0"/>
              </a:rPr>
              <a:t>-</a:t>
            </a:r>
            <a:r>
              <a:rPr lang="en-GB" sz="2400" dirty="0">
                <a:latin typeface="Comic Sans MS" charset="0"/>
              </a:rPr>
              <a:t> ‘What does the bear eat?’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charset="0"/>
              </a:rPr>
              <a:t>Open-ended answer </a:t>
            </a:r>
            <a:r>
              <a:rPr lang="en-GB" sz="2400" dirty="0">
                <a:latin typeface="Comic Sans MS" charset="0"/>
              </a:rPr>
              <a:t>-‘Why did Lucy write the letter to her grandmother? Give two reasons</a:t>
            </a:r>
            <a:r>
              <a:rPr lang="en-GB" sz="2400" dirty="0" smtClean="0"/>
              <a:t>.’</a:t>
            </a:r>
            <a:endParaRPr lang="en-GB" sz="2400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1021</Words>
  <Application>Microsoft Office PowerPoint</Application>
  <PresentationFormat>On-screen Show (4:3)</PresentationFormat>
  <Paragraphs>148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Comic Sans MS</vt:lpstr>
      <vt:lpstr>Times New Roman</vt:lpstr>
      <vt:lpstr>Wingdings</vt:lpstr>
      <vt:lpstr>Office Theme</vt:lpstr>
      <vt:lpstr>Year 2 SATS Meeting January 2020</vt:lpstr>
      <vt:lpstr>What will talk about this evening?</vt:lpstr>
      <vt:lpstr>What are SATs?</vt:lpstr>
      <vt:lpstr>What are SATs?</vt:lpstr>
      <vt:lpstr>Teacher Assessment</vt:lpstr>
      <vt:lpstr>Tasks and Tests</vt:lpstr>
      <vt:lpstr>Tasks and Tests</vt:lpstr>
      <vt:lpstr>PowerPoint Presentation</vt:lpstr>
      <vt:lpstr>PowerPoint Presentation</vt:lpstr>
      <vt:lpstr>PowerPoint Presentation</vt:lpstr>
      <vt:lpstr>PowerPoint Presentation</vt:lpstr>
      <vt:lpstr>Mathematics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4th April 2011</dc:title>
  <dc:creator>Michelle</dc:creator>
  <cp:lastModifiedBy>Deputy</cp:lastModifiedBy>
  <cp:revision>62</cp:revision>
  <cp:lastPrinted>2020-01-16T14:10:33Z</cp:lastPrinted>
  <dcterms:created xsi:type="dcterms:W3CDTF">2011-04-02T21:15:48Z</dcterms:created>
  <dcterms:modified xsi:type="dcterms:W3CDTF">2020-01-17T10:12:57Z</dcterms:modified>
</cp:coreProperties>
</file>