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4"/>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8" d="100"/>
          <a:sy n="78" d="100"/>
        </p:scale>
        <p:origin x="30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777607" y="0"/>
            <a:ext cx="2889938" cy="498056"/>
          </a:xfrm>
          <a:prstGeom prst="rect">
            <a:avLst/>
          </a:prstGeom>
        </p:spPr>
        <p:txBody>
          <a:bodyPr vert="horz" lIns="91440" tIns="45720" rIns="91440" bIns="45720" rtlCol="0"/>
          <a:lstStyle>
            <a:lvl1pPr algn="r">
              <a:defRPr sz="1200"/>
            </a:lvl1pPr>
          </a:lstStyle>
          <a:p>
            <a:fld id="{5B2B7B05-E827-4F15-A220-375D115EFDCA}" type="datetimeFigureOut">
              <a:rPr lang="en-GB" smtClean="0"/>
              <a:pPr/>
              <a:t>22/01/2020</a:t>
            </a:fld>
            <a:endParaRPr lang="en-GB"/>
          </a:p>
        </p:txBody>
      </p:sp>
      <p:sp>
        <p:nvSpPr>
          <p:cNvPr id="4" name="Footer Placeholder 3"/>
          <p:cNvSpPr>
            <a:spLocks noGrp="1"/>
          </p:cNvSpPr>
          <p:nvPr>
            <p:ph type="ftr" sz="quarter" idx="2"/>
          </p:nvPr>
        </p:nvSpPr>
        <p:spPr>
          <a:xfrm>
            <a:off x="0" y="9428584"/>
            <a:ext cx="2889938"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777607" y="9428584"/>
            <a:ext cx="2889938" cy="498055"/>
          </a:xfrm>
          <a:prstGeom prst="rect">
            <a:avLst/>
          </a:prstGeom>
        </p:spPr>
        <p:txBody>
          <a:bodyPr vert="horz" lIns="91440" tIns="45720" rIns="91440" bIns="45720" rtlCol="0" anchor="b"/>
          <a:lstStyle>
            <a:lvl1pPr algn="r">
              <a:defRPr sz="1200"/>
            </a:lvl1pPr>
          </a:lstStyle>
          <a:p>
            <a:fld id="{0DB5C61D-9BAD-4525-B730-8E7E18EEDEE7}" type="slidenum">
              <a:rPr lang="en-GB" smtClean="0"/>
              <a:pPr/>
              <a:t>‹#›</a:t>
            </a:fld>
            <a:endParaRPr lang="en-GB"/>
          </a:p>
        </p:txBody>
      </p:sp>
    </p:spTree>
    <p:extLst>
      <p:ext uri="{BB962C8B-B14F-4D97-AF65-F5344CB8AC3E}">
        <p14:creationId xmlns:p14="http://schemas.microsoft.com/office/powerpoint/2010/main" val="278235781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GB"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GB"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pPr/>
              <a:t>1/22/2020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pPr/>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GB"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GB"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pPr/>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GB"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pPr/>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GB"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pPr/>
              <a:t>1/22/2020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GB"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pPr/>
              <a:t>1/22/2020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pPr/>
              <a:t>1/22/2020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pPr/>
              <a:t>1/22/2020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GB"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pPr/>
              <a:t>1/22/2020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GB"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pPr/>
              <a:t>1/22/2020</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2921" y="3525150"/>
            <a:ext cx="6498158" cy="1724867"/>
          </a:xfrm>
        </p:spPr>
        <p:txBody>
          <a:bodyPr/>
          <a:lstStyle/>
          <a:p>
            <a:r>
              <a:rPr lang="en-US" u="sng" dirty="0" err="1" smtClean="0"/>
              <a:t>Brentside</a:t>
            </a:r>
            <a:r>
              <a:rPr lang="en-US" u="sng" dirty="0" smtClean="0"/>
              <a:t> Primary Academy</a:t>
            </a:r>
            <a:br>
              <a:rPr lang="en-US" u="sng" dirty="0" smtClean="0"/>
            </a:br>
            <a:r>
              <a:rPr lang="en-US" dirty="0" smtClean="0"/>
              <a:t>KS2 SATs </a:t>
            </a:r>
            <a:br>
              <a:rPr lang="en-US" dirty="0" smtClean="0"/>
            </a:br>
            <a:r>
              <a:rPr lang="en-US" dirty="0" smtClean="0"/>
              <a:t>Parent’s information meeting.</a:t>
            </a:r>
            <a:endParaRPr lang="en-US" dirty="0"/>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cstate="print"/>
          <a:stretch>
            <a:fillRect/>
          </a:stretch>
        </p:blipFill>
        <p:spPr>
          <a:xfrm>
            <a:off x="252185" y="159657"/>
            <a:ext cx="1834243" cy="1834243"/>
          </a:xfrm>
          <a:prstGeom prst="rect">
            <a:avLst/>
          </a:prstGeom>
        </p:spPr>
      </p:pic>
      <p:pic>
        <p:nvPicPr>
          <p:cNvPr id="5" name="Picture 4"/>
          <p:cNvPicPr>
            <a:picLocks noChangeAspect="1"/>
          </p:cNvPicPr>
          <p:nvPr/>
        </p:nvPicPr>
        <p:blipFill>
          <a:blip r:embed="rId2" cstate="print"/>
          <a:stretch>
            <a:fillRect/>
          </a:stretch>
        </p:blipFill>
        <p:spPr>
          <a:xfrm>
            <a:off x="7309757" y="159657"/>
            <a:ext cx="1834243" cy="1834243"/>
          </a:xfrm>
          <a:prstGeom prst="rect">
            <a:avLst/>
          </a:prstGeom>
        </p:spPr>
      </p:pic>
    </p:spTree>
    <p:extLst>
      <p:ext uri="{BB962C8B-B14F-4D97-AF65-F5344CB8AC3E}">
        <p14:creationId xmlns:p14="http://schemas.microsoft.com/office/powerpoint/2010/main" val="42207606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909763" y="859745"/>
            <a:ext cx="4968875" cy="21637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3" name="Picture 2"/>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909763" y="3094945"/>
            <a:ext cx="4887912" cy="2308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15341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2073275" y="740682"/>
            <a:ext cx="4645025" cy="4502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648271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35088" y="1048430"/>
            <a:ext cx="6181725" cy="3838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665292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Assessment and reporting</a:t>
            </a:r>
            <a:endParaRPr lang="en-US" u="sng" dirty="0"/>
          </a:p>
        </p:txBody>
      </p:sp>
      <p:sp>
        <p:nvSpPr>
          <p:cNvPr id="3" name="Rectangle 2"/>
          <p:cNvSpPr/>
          <p:nvPr/>
        </p:nvSpPr>
        <p:spPr>
          <a:xfrm>
            <a:off x="290286" y="1661555"/>
            <a:ext cx="8563428" cy="2862323"/>
          </a:xfrm>
          <a:prstGeom prst="rect">
            <a:avLst/>
          </a:prstGeom>
        </p:spPr>
        <p:txBody>
          <a:bodyPr wrap="square">
            <a:spAutoFit/>
          </a:bodyPr>
          <a:lstStyle/>
          <a:p>
            <a:pPr marL="342900" indent="-160338">
              <a:buFont typeface="Arial" charset="0"/>
              <a:buChar char="•"/>
            </a:pPr>
            <a:r>
              <a:rPr lang="en-GB" dirty="0">
                <a:solidFill>
                  <a:srgbClr val="181717"/>
                </a:solidFill>
                <a:ea typeface="ＭＳ Ｐゴシック" charset="0"/>
              </a:rPr>
              <a:t>As of 2014, the ‘old’ national curriculum levels (e.g. level 3, 4, 5) were abolished as set out in government guidelines.</a:t>
            </a:r>
          </a:p>
          <a:p>
            <a:pPr marL="342900" indent="-160338">
              <a:buFont typeface="Arial" charset="0"/>
              <a:buChar char="•"/>
            </a:pPr>
            <a:endParaRPr lang="en-GB" dirty="0">
              <a:solidFill>
                <a:srgbClr val="181717"/>
              </a:solidFill>
              <a:ea typeface="ＭＳ Ｐゴシック" charset="0"/>
            </a:endParaRPr>
          </a:p>
          <a:p>
            <a:pPr marL="342900" indent="-160338">
              <a:buFont typeface="Arial" charset="0"/>
              <a:buChar char="•"/>
            </a:pPr>
            <a:endParaRPr lang="en-GB" dirty="0">
              <a:solidFill>
                <a:srgbClr val="181717"/>
              </a:solidFill>
              <a:ea typeface="ＭＳ Ｐゴシック" charset="0"/>
            </a:endParaRPr>
          </a:p>
          <a:p>
            <a:pPr marL="342900" indent="-160338">
              <a:buFont typeface="Arial" charset="0"/>
              <a:buChar char="•"/>
            </a:pPr>
            <a:r>
              <a:rPr lang="en-GB" dirty="0">
                <a:solidFill>
                  <a:srgbClr val="181717"/>
                </a:solidFill>
                <a:ea typeface="ＭＳ Ｐゴシック" charset="0"/>
              </a:rPr>
              <a:t>The 2014 curriculum is rigorous and sets noticeably higher expectations than previous curricula, which is why all schools have had to work hard to meet and adapt to it since its introduction.</a:t>
            </a:r>
          </a:p>
          <a:p>
            <a:pPr marL="342900" indent="-160338">
              <a:buFont typeface="Arial" charset="0"/>
              <a:buChar char="•"/>
            </a:pPr>
            <a:endParaRPr lang="en-GB" dirty="0">
              <a:solidFill>
                <a:srgbClr val="181717"/>
              </a:solidFill>
              <a:ea typeface="ＭＳ Ｐゴシック" charset="0"/>
            </a:endParaRPr>
          </a:p>
          <a:p>
            <a:pPr marL="342900" indent="-160338"/>
            <a:endParaRPr lang="en-GB" dirty="0">
              <a:solidFill>
                <a:srgbClr val="181717"/>
              </a:solidFill>
              <a:ea typeface="ＭＳ Ｐゴシック" charset="0"/>
            </a:endParaRPr>
          </a:p>
          <a:p>
            <a:pPr marL="342900" indent="-160338">
              <a:buFont typeface="Arial" charset="0"/>
              <a:buChar char="•"/>
            </a:pPr>
            <a:r>
              <a:rPr lang="en-GB" dirty="0">
                <a:solidFill>
                  <a:srgbClr val="181717"/>
                </a:solidFill>
                <a:ea typeface="ＭＳ Ｐゴシック" charset="0"/>
              </a:rPr>
              <a:t>Since 2016, test scores have been reported as ‘scaled scores’.</a:t>
            </a:r>
          </a:p>
        </p:txBody>
      </p:sp>
    </p:spTree>
    <p:extLst>
      <p:ext uri="{BB962C8B-B14F-4D97-AF65-F5344CB8AC3E}">
        <p14:creationId xmlns:p14="http://schemas.microsoft.com/office/powerpoint/2010/main" val="17190272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Scaled scores</a:t>
            </a:r>
            <a:endParaRPr lang="en-US" u="sng" dirty="0"/>
          </a:p>
        </p:txBody>
      </p:sp>
      <p:sp>
        <p:nvSpPr>
          <p:cNvPr id="3" name="Rectangle 2"/>
          <p:cNvSpPr/>
          <p:nvPr/>
        </p:nvSpPr>
        <p:spPr>
          <a:xfrm>
            <a:off x="290286" y="1591278"/>
            <a:ext cx="8454571" cy="5909310"/>
          </a:xfrm>
          <a:prstGeom prst="rect">
            <a:avLst/>
          </a:prstGeom>
        </p:spPr>
        <p:txBody>
          <a:bodyPr wrap="square">
            <a:spAutoFit/>
          </a:bodyPr>
          <a:lstStyle/>
          <a:p>
            <a:pPr marL="180975"/>
            <a:r>
              <a:rPr lang="en-GB" dirty="0">
                <a:solidFill>
                  <a:srgbClr val="181717"/>
                </a:solidFill>
                <a:ea typeface="ＭＳ Ｐゴシック" charset="0"/>
              </a:rPr>
              <a:t>What is meant by ‘scaled scores’?</a:t>
            </a:r>
          </a:p>
          <a:p>
            <a:pPr marL="180975">
              <a:buFont typeface="Arial" charset="0"/>
              <a:buChar char="•"/>
            </a:pPr>
            <a:endParaRPr lang="en-GB" dirty="0">
              <a:ea typeface="ＭＳ Ｐゴシック" charset="0"/>
            </a:endParaRPr>
          </a:p>
          <a:p>
            <a:pPr marL="466725" indent="-285750">
              <a:buFont typeface="Arial"/>
              <a:buChar char="•"/>
            </a:pPr>
            <a:r>
              <a:rPr lang="en-GB" dirty="0" smtClean="0">
                <a:ea typeface="ＭＳ Ｐゴシック" charset="0"/>
              </a:rPr>
              <a:t>100 </a:t>
            </a:r>
            <a:r>
              <a:rPr lang="en-GB" dirty="0">
                <a:ea typeface="ＭＳ Ｐゴシック" charset="0"/>
              </a:rPr>
              <a:t>will always represent the ‘national standard’.</a:t>
            </a:r>
          </a:p>
          <a:p>
            <a:pPr marL="466725" indent="-285750">
              <a:buFont typeface="Arial"/>
              <a:buChar char="•"/>
            </a:pPr>
            <a:endParaRPr lang="en-GB" dirty="0">
              <a:ea typeface="ＭＳ Ｐゴシック" charset="0"/>
            </a:endParaRPr>
          </a:p>
          <a:p>
            <a:pPr marL="466725" indent="-285750">
              <a:buFont typeface="Arial"/>
              <a:buChar char="•"/>
            </a:pPr>
            <a:r>
              <a:rPr lang="en-GB" dirty="0">
                <a:ea typeface="ＭＳ Ｐゴシック" charset="0"/>
              </a:rPr>
              <a:t>Each pupil’s raw test score will therefore be converted into a score on the scale, either at, above or below 100</a:t>
            </a:r>
            <a:r>
              <a:rPr lang="en-GB" dirty="0" smtClean="0">
                <a:ea typeface="ＭＳ Ｐゴシック" charset="0"/>
              </a:rPr>
              <a:t>. The raw scores needed to gain 100 differ from year to year dependent on the national </a:t>
            </a:r>
            <a:r>
              <a:rPr lang="en-GB" dirty="0" err="1" smtClean="0">
                <a:ea typeface="ＭＳ Ｐゴシック" charset="0"/>
              </a:rPr>
              <a:t>acheivement</a:t>
            </a:r>
            <a:r>
              <a:rPr lang="en-GB" dirty="0" smtClean="0">
                <a:ea typeface="ＭＳ Ｐゴシック" charset="0"/>
              </a:rPr>
              <a:t>.</a:t>
            </a:r>
            <a:endParaRPr lang="en-GB" dirty="0">
              <a:ea typeface="ＭＳ Ｐゴシック" charset="0"/>
            </a:endParaRPr>
          </a:p>
          <a:p>
            <a:pPr marL="466725" indent="-285750">
              <a:buFont typeface="Arial"/>
              <a:buChar char="•"/>
            </a:pPr>
            <a:endParaRPr lang="en-GB" dirty="0">
              <a:ea typeface="ＭＳ Ｐゴシック" charset="0"/>
            </a:endParaRPr>
          </a:p>
          <a:p>
            <a:pPr marL="466725" indent="-285750">
              <a:buFont typeface="Arial"/>
              <a:buChar char="•"/>
            </a:pPr>
            <a:r>
              <a:rPr lang="en-GB" dirty="0">
                <a:ea typeface="ＭＳ Ｐゴシック" charset="0"/>
              </a:rPr>
              <a:t>Using the scaled score, the lowest a child can score is 80, with the highest being 120.</a:t>
            </a:r>
          </a:p>
          <a:p>
            <a:pPr marL="466725" indent="-285750">
              <a:buFont typeface="Arial"/>
              <a:buChar char="•"/>
            </a:pPr>
            <a:endParaRPr lang="en-GB" dirty="0">
              <a:ea typeface="ＭＳ Ｐゴシック" charset="0"/>
            </a:endParaRPr>
          </a:p>
          <a:p>
            <a:pPr marL="466725" indent="-285750">
              <a:buFont typeface="Arial"/>
              <a:buChar char="•"/>
            </a:pPr>
            <a:r>
              <a:rPr lang="en-GB" dirty="0">
                <a:ea typeface="ＭＳ Ｐゴシック" charset="0"/>
              </a:rPr>
              <a:t>A child who achieves the ‘national standard’ (a score of 100) will be judged to have demonstrated sufficient knowledge in the areas assessed by the tests.</a:t>
            </a:r>
          </a:p>
          <a:p>
            <a:pPr marL="466725" indent="-285750">
              <a:buFont typeface="Arial"/>
              <a:buChar char="•"/>
            </a:pPr>
            <a:endParaRPr lang="en-GB" dirty="0">
              <a:ea typeface="ＭＳ Ｐゴシック" charset="0"/>
            </a:endParaRPr>
          </a:p>
          <a:p>
            <a:pPr marL="466725" indent="-285750">
              <a:buFont typeface="Arial"/>
              <a:buChar char="•"/>
            </a:pPr>
            <a:r>
              <a:rPr lang="en-GB" dirty="0">
                <a:ea typeface="ＭＳ Ｐゴシック" charset="0"/>
              </a:rPr>
              <a:t>Each pupil receives:</a:t>
            </a:r>
            <a:endParaRPr lang="en-AU" dirty="0">
              <a:ea typeface="ＭＳ Ｐゴシック" charset="0"/>
            </a:endParaRPr>
          </a:p>
          <a:p>
            <a:pPr marL="180975">
              <a:buFont typeface="Arial" charset="0"/>
              <a:buChar char="•"/>
            </a:pPr>
            <a:r>
              <a:rPr lang="en-GB" dirty="0">
                <a:ea typeface="ＭＳ Ｐゴシック" charset="0"/>
              </a:rPr>
              <a:t>a raw score (number of raw marks awarded); </a:t>
            </a:r>
          </a:p>
          <a:p>
            <a:pPr marL="180975">
              <a:buFont typeface="Arial" charset="0"/>
              <a:buChar char="•"/>
            </a:pPr>
            <a:r>
              <a:rPr lang="en-GB" dirty="0">
                <a:ea typeface="ＭＳ Ｐゴシック" charset="0"/>
              </a:rPr>
              <a:t>a scaled score in each tested subject;</a:t>
            </a:r>
          </a:p>
          <a:p>
            <a:pPr marL="180975">
              <a:buFont typeface="Arial" charset="0"/>
              <a:buChar char="•"/>
            </a:pPr>
            <a:r>
              <a:rPr lang="en-GB" dirty="0">
                <a:ea typeface="ＭＳ Ｐゴシック" charset="0"/>
              </a:rPr>
              <a:t>confirmation of whether or not they attained the national standard.</a:t>
            </a:r>
          </a:p>
          <a:p>
            <a:pPr marL="466725" indent="-285750">
              <a:buFont typeface="Arial"/>
              <a:buChar char="•"/>
            </a:pPr>
            <a:endParaRPr lang="en-GB" dirty="0">
              <a:ea typeface="ＭＳ Ｐゴシック" charset="0"/>
            </a:endParaRPr>
          </a:p>
          <a:p>
            <a:pPr marL="466725" indent="-285750">
              <a:buFont typeface="Arial"/>
              <a:buChar char="•"/>
            </a:pPr>
            <a:endParaRPr lang="en-AU" dirty="0">
              <a:ea typeface="ＭＳ Ｐゴシック" charset="0"/>
            </a:endParaRPr>
          </a:p>
          <a:p>
            <a:pPr marL="466725" indent="-285750">
              <a:buFont typeface="Arial"/>
              <a:buChar char="•"/>
            </a:pPr>
            <a:endParaRPr lang="en-GB" dirty="0">
              <a:ea typeface="ＭＳ Ｐゴシック" charset="0"/>
            </a:endParaRPr>
          </a:p>
        </p:txBody>
      </p:sp>
    </p:spTree>
    <p:extLst>
      <p:ext uri="{BB962C8B-B14F-4D97-AF65-F5344CB8AC3E}">
        <p14:creationId xmlns:p14="http://schemas.microsoft.com/office/powerpoint/2010/main" val="31128981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8429" y="627412"/>
            <a:ext cx="8581571" cy="3139321"/>
          </a:xfrm>
          <a:prstGeom prst="rect">
            <a:avLst/>
          </a:prstGeom>
        </p:spPr>
        <p:txBody>
          <a:bodyPr wrap="square">
            <a:spAutoFit/>
          </a:bodyPr>
          <a:lstStyle/>
          <a:p>
            <a:pPr marL="180975"/>
            <a:r>
              <a:rPr lang="en-GB" dirty="0">
                <a:solidFill>
                  <a:srgbClr val="181717"/>
                </a:solidFill>
                <a:ea typeface="ＭＳ Ｐゴシック" charset="0"/>
              </a:rPr>
              <a:t>On publication of the test results in July:</a:t>
            </a:r>
          </a:p>
          <a:p>
            <a:pPr marL="180975">
              <a:buFont typeface="Arial" charset="0"/>
              <a:buChar char="•"/>
            </a:pPr>
            <a:endParaRPr lang="en-GB" dirty="0">
              <a:ea typeface="ＭＳ Ｐゴシック" charset="0"/>
            </a:endParaRPr>
          </a:p>
          <a:p>
            <a:pPr marL="180975">
              <a:buFont typeface="Arial" charset="0"/>
              <a:buChar char="•"/>
            </a:pPr>
            <a:r>
              <a:rPr lang="en-GB" dirty="0">
                <a:ea typeface="ＭＳ Ｐゴシック" charset="0"/>
              </a:rPr>
              <a:t>a child awarded a scaled score of 100 is judged to have met the ‘national standard’ in the area judged by the test;</a:t>
            </a:r>
          </a:p>
          <a:p>
            <a:pPr marL="180975">
              <a:buFont typeface="Arial" charset="0"/>
              <a:buChar char="•"/>
            </a:pPr>
            <a:endParaRPr lang="en-GB" dirty="0">
              <a:ea typeface="ＭＳ Ｐゴシック" charset="0"/>
            </a:endParaRPr>
          </a:p>
          <a:p>
            <a:pPr marL="180975">
              <a:buFont typeface="Arial" charset="0"/>
              <a:buChar char="•"/>
            </a:pPr>
            <a:r>
              <a:rPr lang="en-GB" dirty="0">
                <a:ea typeface="ＭＳ Ｐゴシック" charset="0"/>
              </a:rPr>
              <a:t>If a child’s score is close to </a:t>
            </a:r>
            <a:r>
              <a:rPr lang="en-GB" dirty="0" smtClean="0">
                <a:ea typeface="ＭＳ Ｐゴシック" charset="0"/>
              </a:rPr>
              <a:t>120 (usually around 110 but will be determined nearer the time, </a:t>
            </a:r>
            <a:r>
              <a:rPr lang="en-GB" dirty="0">
                <a:ea typeface="ＭＳ Ｐゴシック" charset="0"/>
              </a:rPr>
              <a:t>they are working beyond (or above) the expected national standard.</a:t>
            </a:r>
          </a:p>
          <a:p>
            <a:pPr marL="180975">
              <a:buFont typeface="Arial" charset="0"/>
              <a:buChar char="•"/>
            </a:pPr>
            <a:endParaRPr lang="en-GB" dirty="0">
              <a:ea typeface="ＭＳ Ｐゴシック" charset="0"/>
            </a:endParaRPr>
          </a:p>
          <a:p>
            <a:pPr marL="180975">
              <a:buFont typeface="Arial" charset="0"/>
              <a:buChar char="•"/>
            </a:pPr>
            <a:r>
              <a:rPr lang="en-GB" dirty="0">
                <a:ea typeface="ＭＳ Ｐゴシック" charset="0"/>
              </a:rPr>
              <a:t>a child’s score is close to 80, they are judged to have not yet met the national standard and per- formed below the expectation for their age.</a:t>
            </a:r>
          </a:p>
        </p:txBody>
      </p:sp>
    </p:spTree>
    <p:extLst>
      <p:ext uri="{BB962C8B-B14F-4D97-AF65-F5344CB8AC3E}">
        <p14:creationId xmlns:p14="http://schemas.microsoft.com/office/powerpoint/2010/main" val="41676580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Higher attainment</a:t>
            </a:r>
            <a:endParaRPr lang="en-US" u="sng" dirty="0"/>
          </a:p>
        </p:txBody>
      </p:sp>
      <p:sp>
        <p:nvSpPr>
          <p:cNvPr id="3" name="Rectangle 2"/>
          <p:cNvSpPr/>
          <p:nvPr/>
        </p:nvSpPr>
        <p:spPr>
          <a:xfrm>
            <a:off x="344714" y="1666918"/>
            <a:ext cx="8246837" cy="4247317"/>
          </a:xfrm>
          <a:prstGeom prst="rect">
            <a:avLst/>
          </a:prstGeom>
        </p:spPr>
        <p:txBody>
          <a:bodyPr wrap="square">
            <a:spAutoFit/>
          </a:bodyPr>
          <a:lstStyle/>
          <a:p>
            <a:pPr marL="342900" indent="-160338">
              <a:buFont typeface="Arial" panose="020B0604020202020204" pitchFamily="34" charset="0"/>
              <a:buChar char="•"/>
              <a:defRPr/>
            </a:pPr>
            <a:r>
              <a:rPr lang="en-GB" dirty="0">
                <a:solidFill>
                  <a:schemeClr val="bg2">
                    <a:lumMod val="10000"/>
                  </a:schemeClr>
                </a:solidFill>
              </a:rPr>
              <a:t>In the past, Key Stage 2 tests were aimed at children achieving levels 3-5 (with a national expectation to reach at least level 4).</a:t>
            </a:r>
          </a:p>
          <a:p>
            <a:pPr marL="342900" indent="-160338">
              <a:buFont typeface="Arial" panose="020B0604020202020204" pitchFamily="34" charset="0"/>
              <a:buChar char="•"/>
              <a:defRPr/>
            </a:pPr>
            <a:endParaRPr lang="en-GB" dirty="0">
              <a:solidFill>
                <a:schemeClr val="bg2">
                  <a:lumMod val="10000"/>
                </a:schemeClr>
              </a:solidFill>
            </a:endParaRPr>
          </a:p>
          <a:p>
            <a:pPr marL="342900" indent="-160338">
              <a:buFont typeface="Arial" panose="020B0604020202020204" pitchFamily="34" charset="0"/>
              <a:buChar char="•"/>
              <a:defRPr/>
            </a:pPr>
            <a:r>
              <a:rPr lang="en-GB" dirty="0">
                <a:solidFill>
                  <a:schemeClr val="bg2">
                    <a:lumMod val="10000"/>
                  </a:schemeClr>
                </a:solidFill>
              </a:rPr>
              <a:t>This meant that additional level 6 tests were produced for children who demonstrated higher than expected attainment (above level 5).</a:t>
            </a:r>
          </a:p>
          <a:p>
            <a:pPr marL="342900" indent="-160338">
              <a:buFont typeface="Arial" panose="020B0604020202020204" pitchFamily="34" charset="0"/>
              <a:buChar char="•"/>
              <a:defRPr/>
            </a:pPr>
            <a:endParaRPr lang="en-GB" dirty="0">
              <a:solidFill>
                <a:schemeClr val="bg2">
                  <a:lumMod val="10000"/>
                </a:schemeClr>
              </a:solidFill>
            </a:endParaRPr>
          </a:p>
          <a:p>
            <a:pPr marL="342900" indent="-160338">
              <a:buFont typeface="Arial" panose="020B0604020202020204" pitchFamily="34" charset="0"/>
              <a:buChar char="•"/>
              <a:defRPr/>
            </a:pPr>
            <a:r>
              <a:rPr lang="en-GB" dirty="0">
                <a:solidFill>
                  <a:schemeClr val="bg2">
                    <a:lumMod val="10000"/>
                  </a:schemeClr>
                </a:solidFill>
              </a:rPr>
              <a:t>Under the new system, there are not any separate tests for the most-able children.</a:t>
            </a:r>
          </a:p>
          <a:p>
            <a:pPr marL="342900" indent="-160338">
              <a:buFont typeface="Arial" panose="020B0604020202020204" pitchFamily="34" charset="0"/>
              <a:buChar char="•"/>
              <a:defRPr/>
            </a:pPr>
            <a:endParaRPr lang="en-GB" dirty="0">
              <a:solidFill>
                <a:schemeClr val="bg2">
                  <a:lumMod val="10000"/>
                </a:schemeClr>
              </a:solidFill>
            </a:endParaRPr>
          </a:p>
          <a:p>
            <a:pPr marL="342900" indent="-160338">
              <a:buFont typeface="Arial" panose="020B0604020202020204" pitchFamily="34" charset="0"/>
              <a:buChar char="•"/>
              <a:defRPr/>
            </a:pPr>
            <a:r>
              <a:rPr lang="en-GB" dirty="0">
                <a:solidFill>
                  <a:schemeClr val="bg2">
                    <a:lumMod val="10000"/>
                  </a:schemeClr>
                </a:solidFill>
              </a:rPr>
              <a:t>Instead, each test will have scope for higher-attaining pupils to show their strengths.</a:t>
            </a:r>
          </a:p>
          <a:p>
            <a:pPr marL="342900" indent="-160338">
              <a:buFont typeface="Arial" panose="020B0604020202020204" pitchFamily="34" charset="0"/>
              <a:buChar char="•"/>
              <a:defRPr/>
            </a:pPr>
            <a:endParaRPr lang="en-GB" dirty="0">
              <a:solidFill>
                <a:schemeClr val="bg2">
                  <a:lumMod val="10000"/>
                </a:schemeClr>
              </a:solidFill>
            </a:endParaRPr>
          </a:p>
          <a:p>
            <a:pPr marL="342900" indent="-160338">
              <a:buFont typeface="Arial" panose="020B0604020202020204" pitchFamily="34" charset="0"/>
              <a:buChar char="•"/>
              <a:defRPr/>
            </a:pPr>
            <a:r>
              <a:rPr lang="en-GB" dirty="0">
                <a:solidFill>
                  <a:schemeClr val="bg2">
                    <a:lumMod val="10000"/>
                  </a:schemeClr>
                </a:solidFill>
              </a:rPr>
              <a:t>This means that some questions towards the end of the tests may be more difficult for many children but they should be encouraged to attempt as much of the test as they are able to.</a:t>
            </a:r>
          </a:p>
        </p:txBody>
      </p:sp>
    </p:spTree>
    <p:extLst>
      <p:ext uri="{BB962C8B-B14F-4D97-AF65-F5344CB8AC3E}">
        <p14:creationId xmlns:p14="http://schemas.microsoft.com/office/powerpoint/2010/main" val="36978993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Preparation in school.</a:t>
            </a:r>
            <a:endParaRPr lang="en-US" u="sng" dirty="0"/>
          </a:p>
        </p:txBody>
      </p:sp>
      <p:sp>
        <p:nvSpPr>
          <p:cNvPr id="4" name="TextBox 3"/>
          <p:cNvSpPr txBox="1"/>
          <p:nvPr/>
        </p:nvSpPr>
        <p:spPr>
          <a:xfrm>
            <a:off x="145143" y="1502687"/>
            <a:ext cx="8998857" cy="5355312"/>
          </a:xfrm>
          <a:prstGeom prst="rect">
            <a:avLst/>
          </a:prstGeom>
          <a:noFill/>
        </p:spPr>
        <p:txBody>
          <a:bodyPr wrap="square" rtlCol="0">
            <a:spAutoFit/>
          </a:bodyPr>
          <a:lstStyle/>
          <a:p>
            <a:pPr marL="285750" indent="-285750">
              <a:buFont typeface="Arial"/>
              <a:buChar char="•"/>
            </a:pPr>
            <a:r>
              <a:rPr lang="en-US" dirty="0" smtClean="0"/>
              <a:t>Children will have specialist teaching from the class teachers and assistant head teacher in English and </a:t>
            </a:r>
            <a:r>
              <a:rPr lang="en-US" dirty="0" err="1" smtClean="0"/>
              <a:t>Maths</a:t>
            </a:r>
            <a:r>
              <a:rPr lang="en-US" dirty="0" smtClean="0"/>
              <a:t>.</a:t>
            </a:r>
          </a:p>
          <a:p>
            <a:pPr marL="285750" indent="-285750">
              <a:buFont typeface="Arial"/>
              <a:buChar char="•"/>
            </a:pPr>
            <a:endParaRPr lang="en-US" dirty="0" smtClean="0"/>
          </a:p>
          <a:p>
            <a:pPr marL="285750" indent="-285750">
              <a:buFont typeface="Arial"/>
              <a:buChar char="•"/>
            </a:pPr>
            <a:r>
              <a:rPr lang="en-US" dirty="0" smtClean="0"/>
              <a:t>Specialist TAs and support teachers are working alongside the class teachers in most lessons.</a:t>
            </a:r>
          </a:p>
          <a:p>
            <a:pPr marL="285750" indent="-285750">
              <a:buFont typeface="Arial"/>
              <a:buChar char="•"/>
            </a:pPr>
            <a:endParaRPr lang="en-US" dirty="0" smtClean="0"/>
          </a:p>
          <a:p>
            <a:pPr marL="285750" indent="-285750">
              <a:buFont typeface="Arial"/>
              <a:buChar char="•"/>
            </a:pPr>
            <a:r>
              <a:rPr lang="en-US" dirty="0" smtClean="0"/>
              <a:t>Each child has been given their own revision guides and homework diaries to reinforce learning in school.</a:t>
            </a:r>
          </a:p>
          <a:p>
            <a:pPr marL="285750" indent="-285750">
              <a:buFont typeface="Arial"/>
              <a:buChar char="•"/>
            </a:pPr>
            <a:endParaRPr lang="en-US" dirty="0" smtClean="0"/>
          </a:p>
          <a:p>
            <a:pPr marL="285750" indent="-285750">
              <a:buFont typeface="Arial"/>
              <a:buChar char="•"/>
            </a:pPr>
            <a:r>
              <a:rPr lang="en-US" dirty="0" smtClean="0"/>
              <a:t>Every child has been invited to a before school booster club to support their particular needs.</a:t>
            </a:r>
          </a:p>
          <a:p>
            <a:pPr marL="285750" indent="-285750">
              <a:buFont typeface="Arial"/>
              <a:buChar char="•"/>
            </a:pPr>
            <a:endParaRPr lang="en-US" dirty="0" smtClean="0"/>
          </a:p>
          <a:p>
            <a:pPr marL="285750" indent="-285750">
              <a:buFont typeface="Arial"/>
              <a:buChar char="•"/>
            </a:pPr>
            <a:r>
              <a:rPr lang="en-US" dirty="0" smtClean="0"/>
              <a:t>Short intervention groups are taking place for children needing support in a particular area of learning but these will not take away from the wider curriculum.</a:t>
            </a:r>
          </a:p>
          <a:p>
            <a:pPr marL="285750" indent="-285750">
              <a:buFont typeface="Arial"/>
              <a:buChar char="•"/>
            </a:pPr>
            <a:endParaRPr lang="en-US" dirty="0" smtClean="0"/>
          </a:p>
          <a:p>
            <a:pPr marL="285750" indent="-285750">
              <a:buFont typeface="Arial"/>
              <a:buChar char="•"/>
            </a:pPr>
            <a:r>
              <a:rPr lang="en-US" dirty="0" smtClean="0"/>
              <a:t>Children are taking part in practice tests to get them prepared for the exams in May. Time is then spent working through the tests afterwards in class to address any misconceptions.</a:t>
            </a:r>
          </a:p>
          <a:p>
            <a:pPr marL="285750" indent="-285750">
              <a:buFont typeface="Arial"/>
              <a:buChar char="•"/>
            </a:pPr>
            <a:endParaRPr lang="en-US" dirty="0"/>
          </a:p>
        </p:txBody>
      </p:sp>
    </p:spTree>
    <p:extLst>
      <p:ext uri="{BB962C8B-B14F-4D97-AF65-F5344CB8AC3E}">
        <p14:creationId xmlns:p14="http://schemas.microsoft.com/office/powerpoint/2010/main" val="37188218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Supporting your child at home.</a:t>
            </a:r>
            <a:endParaRPr lang="en-US" u="sng" dirty="0"/>
          </a:p>
        </p:txBody>
      </p:sp>
      <p:sp>
        <p:nvSpPr>
          <p:cNvPr id="3" name="Rectangle 2"/>
          <p:cNvSpPr/>
          <p:nvPr/>
        </p:nvSpPr>
        <p:spPr>
          <a:xfrm>
            <a:off x="308429" y="1666917"/>
            <a:ext cx="8545285" cy="4524315"/>
          </a:xfrm>
          <a:prstGeom prst="rect">
            <a:avLst/>
          </a:prstGeom>
        </p:spPr>
        <p:txBody>
          <a:bodyPr wrap="square">
            <a:spAutoFit/>
          </a:bodyPr>
          <a:lstStyle/>
          <a:p>
            <a:pPr marL="342900" indent="-160338">
              <a:buFont typeface="Arial" panose="020B0604020202020204" pitchFamily="34" charset="0"/>
              <a:buChar char="•"/>
              <a:defRPr/>
            </a:pPr>
            <a:r>
              <a:rPr lang="en-GB" dirty="0">
                <a:solidFill>
                  <a:schemeClr val="bg2">
                    <a:lumMod val="10000"/>
                  </a:schemeClr>
                </a:solidFill>
              </a:rPr>
              <a:t>First and foremost, support and reassure your child that there is nothing to worry about and they should always just try their best. Praise and encourage!</a:t>
            </a:r>
          </a:p>
          <a:p>
            <a:pPr marL="342900" indent="-160338">
              <a:buFont typeface="Arial" panose="020B0604020202020204" pitchFamily="34" charset="0"/>
              <a:buChar char="•"/>
              <a:defRPr/>
            </a:pPr>
            <a:endParaRPr lang="en-GB" dirty="0">
              <a:solidFill>
                <a:schemeClr val="bg2">
                  <a:lumMod val="10000"/>
                </a:schemeClr>
              </a:solidFill>
            </a:endParaRPr>
          </a:p>
          <a:p>
            <a:pPr marL="342900" indent="-160338">
              <a:buFont typeface="Arial" panose="020B0604020202020204" pitchFamily="34" charset="0"/>
              <a:buChar char="•"/>
              <a:defRPr/>
            </a:pPr>
            <a:r>
              <a:rPr lang="en-GB" dirty="0">
                <a:solidFill>
                  <a:schemeClr val="bg2">
                    <a:lumMod val="10000"/>
                  </a:schemeClr>
                </a:solidFill>
              </a:rPr>
              <a:t>Ensure your child has the best possible attendance at school.</a:t>
            </a:r>
          </a:p>
          <a:p>
            <a:pPr marL="342900" indent="-160338">
              <a:buFont typeface="Arial" panose="020B0604020202020204" pitchFamily="34" charset="0"/>
              <a:buChar char="•"/>
              <a:defRPr/>
            </a:pPr>
            <a:endParaRPr lang="en-GB" dirty="0">
              <a:solidFill>
                <a:schemeClr val="bg2">
                  <a:lumMod val="10000"/>
                </a:schemeClr>
              </a:solidFill>
            </a:endParaRPr>
          </a:p>
          <a:p>
            <a:pPr marL="342900" indent="-160338">
              <a:buFont typeface="Arial" panose="020B0604020202020204" pitchFamily="34" charset="0"/>
              <a:buChar char="•"/>
              <a:defRPr/>
            </a:pPr>
            <a:r>
              <a:rPr lang="en-GB" dirty="0">
                <a:solidFill>
                  <a:schemeClr val="bg2">
                    <a:lumMod val="10000"/>
                  </a:schemeClr>
                </a:solidFill>
              </a:rPr>
              <a:t>Support your child with any homework </a:t>
            </a:r>
            <a:r>
              <a:rPr lang="en-GB" dirty="0" smtClean="0">
                <a:solidFill>
                  <a:schemeClr val="bg2">
                    <a:lumMod val="10000"/>
                  </a:schemeClr>
                </a:solidFill>
              </a:rPr>
              <a:t>tasks.</a:t>
            </a:r>
            <a:endParaRPr lang="en-GB" dirty="0">
              <a:solidFill>
                <a:schemeClr val="bg2">
                  <a:lumMod val="10000"/>
                </a:schemeClr>
              </a:solidFill>
            </a:endParaRPr>
          </a:p>
          <a:p>
            <a:pPr marL="342900" indent="-160338">
              <a:buFont typeface="Arial" panose="020B0604020202020204" pitchFamily="34" charset="0"/>
              <a:buChar char="•"/>
              <a:defRPr/>
            </a:pPr>
            <a:endParaRPr lang="en-GB" dirty="0">
              <a:solidFill>
                <a:schemeClr val="bg2">
                  <a:lumMod val="10000"/>
                </a:schemeClr>
              </a:solidFill>
            </a:endParaRPr>
          </a:p>
          <a:p>
            <a:pPr marL="342900" indent="-160338">
              <a:buFont typeface="Arial" panose="020B0604020202020204" pitchFamily="34" charset="0"/>
              <a:buChar char="•"/>
              <a:defRPr/>
            </a:pPr>
            <a:r>
              <a:rPr lang="en-GB" dirty="0">
                <a:solidFill>
                  <a:schemeClr val="bg2">
                    <a:lumMod val="10000"/>
                  </a:schemeClr>
                </a:solidFill>
              </a:rPr>
              <a:t>Reading, spelling and arithmetic (e.g. times tables) are always good to practise.</a:t>
            </a:r>
          </a:p>
          <a:p>
            <a:pPr marL="342900" indent="-160338">
              <a:buFont typeface="Arial" panose="020B0604020202020204" pitchFamily="34" charset="0"/>
              <a:buChar char="•"/>
              <a:defRPr/>
            </a:pPr>
            <a:endParaRPr lang="en-GB" dirty="0">
              <a:solidFill>
                <a:schemeClr val="bg2">
                  <a:lumMod val="10000"/>
                </a:schemeClr>
              </a:solidFill>
            </a:endParaRPr>
          </a:p>
          <a:p>
            <a:pPr marL="342900" indent="-160338">
              <a:buFont typeface="Arial" panose="020B0604020202020204" pitchFamily="34" charset="0"/>
              <a:buChar char="•"/>
              <a:defRPr/>
            </a:pPr>
            <a:r>
              <a:rPr lang="en-GB" dirty="0">
                <a:solidFill>
                  <a:schemeClr val="bg2">
                    <a:lumMod val="10000"/>
                  </a:schemeClr>
                </a:solidFill>
              </a:rPr>
              <a:t>Talk to your child about what they have learnt at school and what book(s) they are reading (the character, the plot, their opinion</a:t>
            </a:r>
            <a:r>
              <a:rPr lang="en-GB" dirty="0" smtClean="0">
                <a:solidFill>
                  <a:schemeClr val="bg2">
                    <a:lumMod val="10000"/>
                  </a:schemeClr>
                </a:solidFill>
              </a:rPr>
              <a:t>) Guidance has been sent home with their reading book to help you with this and there is plenty of information for parents in the revision guides too.</a:t>
            </a:r>
            <a:endParaRPr lang="en-GB" dirty="0">
              <a:solidFill>
                <a:schemeClr val="bg2">
                  <a:lumMod val="10000"/>
                </a:schemeClr>
              </a:solidFill>
            </a:endParaRPr>
          </a:p>
          <a:p>
            <a:pPr marL="342900" indent="-160338">
              <a:buFont typeface="Arial" panose="020B0604020202020204" pitchFamily="34" charset="0"/>
              <a:buChar char="•"/>
              <a:defRPr/>
            </a:pPr>
            <a:endParaRPr lang="en-GB" dirty="0">
              <a:solidFill>
                <a:schemeClr val="bg2">
                  <a:lumMod val="10000"/>
                </a:schemeClr>
              </a:solidFill>
            </a:endParaRPr>
          </a:p>
          <a:p>
            <a:pPr marL="342900" indent="-160338">
              <a:buFont typeface="Arial" panose="020B0604020202020204" pitchFamily="34" charset="0"/>
              <a:buChar char="•"/>
              <a:defRPr/>
            </a:pPr>
            <a:r>
              <a:rPr lang="en-GB" dirty="0">
                <a:solidFill>
                  <a:schemeClr val="bg2">
                    <a:lumMod val="10000"/>
                  </a:schemeClr>
                </a:solidFill>
              </a:rPr>
              <a:t>Make sure your child has a good sleep and healthy breakfast every morning!</a:t>
            </a:r>
          </a:p>
        </p:txBody>
      </p:sp>
    </p:spTree>
    <p:extLst>
      <p:ext uri="{BB962C8B-B14F-4D97-AF65-F5344CB8AC3E}">
        <p14:creationId xmlns:p14="http://schemas.microsoft.com/office/powerpoint/2010/main" val="39597412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388267"/>
            <a:ext cx="8042276" cy="1336956"/>
          </a:xfrm>
        </p:spPr>
        <p:txBody>
          <a:bodyPr/>
          <a:lstStyle/>
          <a:p>
            <a:r>
              <a:rPr lang="en-US" u="sng" dirty="0" smtClean="0"/>
              <a:t>Reading support</a:t>
            </a:r>
            <a:endParaRPr lang="en-US" u="sng" dirty="0"/>
          </a:p>
        </p:txBody>
      </p:sp>
      <p:sp>
        <p:nvSpPr>
          <p:cNvPr id="3" name="Rectangle 2"/>
          <p:cNvSpPr/>
          <p:nvPr/>
        </p:nvSpPr>
        <p:spPr>
          <a:xfrm>
            <a:off x="0" y="948689"/>
            <a:ext cx="9143999" cy="5909311"/>
          </a:xfrm>
          <a:prstGeom prst="rect">
            <a:avLst/>
          </a:prstGeom>
        </p:spPr>
        <p:txBody>
          <a:bodyPr wrap="square">
            <a:spAutoFit/>
          </a:bodyPr>
          <a:lstStyle/>
          <a:p>
            <a:pPr marL="342900" indent="-160338">
              <a:buFont typeface="Arial" charset="0"/>
              <a:buChar char="•"/>
            </a:pPr>
            <a:r>
              <a:rPr lang="en-GB" dirty="0">
                <a:solidFill>
                  <a:srgbClr val="181717"/>
                </a:solidFill>
                <a:ea typeface="ＭＳ Ｐゴシック" charset="0"/>
              </a:rPr>
              <a:t>Listening to your child read can take many forms.</a:t>
            </a:r>
          </a:p>
          <a:p>
            <a:pPr marL="342900" indent="-160338">
              <a:buFont typeface="Arial" charset="0"/>
              <a:buChar char="•"/>
            </a:pPr>
            <a:endParaRPr lang="en-GB" dirty="0">
              <a:solidFill>
                <a:srgbClr val="181717"/>
              </a:solidFill>
              <a:ea typeface="ＭＳ Ｐゴシック" charset="0"/>
            </a:endParaRPr>
          </a:p>
          <a:p>
            <a:pPr marL="342900" indent="-160338">
              <a:buFont typeface="Arial" charset="0"/>
              <a:buChar char="•"/>
            </a:pPr>
            <a:r>
              <a:rPr lang="en-GB" dirty="0">
                <a:solidFill>
                  <a:srgbClr val="181717"/>
                </a:solidFill>
                <a:ea typeface="ＭＳ Ｐゴシック" charset="0"/>
              </a:rPr>
              <a:t>First and foremost, focus developing an enjoyment and love of reading.</a:t>
            </a:r>
          </a:p>
          <a:p>
            <a:pPr marL="342900" indent="-160338">
              <a:buFont typeface="Arial" charset="0"/>
              <a:buChar char="•"/>
            </a:pPr>
            <a:endParaRPr lang="en-GB" dirty="0">
              <a:solidFill>
                <a:srgbClr val="181717"/>
              </a:solidFill>
              <a:ea typeface="ＭＳ Ｐゴシック" charset="0"/>
            </a:endParaRPr>
          </a:p>
          <a:p>
            <a:pPr marL="342900" indent="-160338">
              <a:buFont typeface="Arial" charset="0"/>
              <a:buChar char="•"/>
            </a:pPr>
            <a:r>
              <a:rPr lang="en-GB" dirty="0">
                <a:solidFill>
                  <a:srgbClr val="181717"/>
                </a:solidFill>
                <a:ea typeface="ＭＳ Ｐゴシック" charset="0"/>
              </a:rPr>
              <a:t>Enjoy stories together – reading stories to your child at KS1 and KS2 is equally as important as listening to your child read.</a:t>
            </a:r>
          </a:p>
          <a:p>
            <a:pPr marL="342900" indent="-160338">
              <a:buFont typeface="Arial" charset="0"/>
              <a:buChar char="•"/>
            </a:pPr>
            <a:endParaRPr lang="en-GB" dirty="0">
              <a:solidFill>
                <a:srgbClr val="181717"/>
              </a:solidFill>
              <a:ea typeface="ＭＳ Ｐゴシック" charset="0"/>
            </a:endParaRPr>
          </a:p>
          <a:p>
            <a:pPr marL="342900" indent="-160338">
              <a:buFont typeface="Arial" charset="0"/>
              <a:buChar char="•"/>
            </a:pPr>
            <a:r>
              <a:rPr lang="en-GB" dirty="0">
                <a:solidFill>
                  <a:srgbClr val="181717"/>
                </a:solidFill>
                <a:ea typeface="ＭＳ Ｐゴシック" charset="0"/>
              </a:rPr>
              <a:t>Read a little at a time but often, rather than rarely but for long periods of time!</a:t>
            </a:r>
          </a:p>
          <a:p>
            <a:pPr marL="342900" indent="-160338">
              <a:buFont typeface="Arial" charset="0"/>
              <a:buChar char="•"/>
            </a:pPr>
            <a:endParaRPr lang="en-GB" dirty="0">
              <a:solidFill>
                <a:srgbClr val="181717"/>
              </a:solidFill>
              <a:ea typeface="ＭＳ Ｐゴシック" charset="0"/>
            </a:endParaRPr>
          </a:p>
          <a:p>
            <a:pPr marL="342900" indent="-160338">
              <a:buFont typeface="Arial" charset="0"/>
              <a:buChar char="•"/>
            </a:pPr>
            <a:r>
              <a:rPr lang="en-GB" dirty="0">
                <a:solidFill>
                  <a:srgbClr val="181717"/>
                </a:solidFill>
                <a:ea typeface="ＭＳ Ｐゴシック" charset="0"/>
              </a:rPr>
              <a:t>Talk about the story before, during and afterwards – discuss the plot, the characters, their feelings and actions, how it makes you feel, predict what will happen and encourage your child to have their own opinions.</a:t>
            </a:r>
          </a:p>
          <a:p>
            <a:pPr marL="342900" indent="-160338">
              <a:buFont typeface="Arial" charset="0"/>
              <a:buChar char="•"/>
            </a:pPr>
            <a:endParaRPr lang="en-GB" dirty="0">
              <a:solidFill>
                <a:srgbClr val="181717"/>
              </a:solidFill>
              <a:ea typeface="ＭＳ Ｐゴシック" charset="0"/>
            </a:endParaRPr>
          </a:p>
          <a:p>
            <a:pPr marL="342900" indent="-160338">
              <a:buFont typeface="Arial" charset="0"/>
              <a:buChar char="•"/>
            </a:pPr>
            <a:r>
              <a:rPr lang="en-GB" dirty="0">
                <a:solidFill>
                  <a:srgbClr val="181717"/>
                </a:solidFill>
                <a:ea typeface="ＭＳ Ｐゴシック" charset="0"/>
              </a:rPr>
              <a:t>Look up definitions of words together – you could use a dictionary, the Internet or an app on a phone or tablet.</a:t>
            </a:r>
          </a:p>
          <a:p>
            <a:pPr marL="342900" indent="-160338">
              <a:buFont typeface="Arial" charset="0"/>
              <a:buChar char="•"/>
            </a:pPr>
            <a:endParaRPr lang="en-GB" dirty="0">
              <a:solidFill>
                <a:srgbClr val="181717"/>
              </a:solidFill>
              <a:ea typeface="ＭＳ Ｐゴシック" charset="0"/>
            </a:endParaRPr>
          </a:p>
          <a:p>
            <a:pPr marL="342900" indent="-160338">
              <a:buFont typeface="Arial" charset="0"/>
              <a:buChar char="•"/>
            </a:pPr>
            <a:r>
              <a:rPr lang="en-GB" dirty="0">
                <a:solidFill>
                  <a:srgbClr val="181717"/>
                </a:solidFill>
                <a:ea typeface="ＭＳ Ｐゴシック" charset="0"/>
              </a:rPr>
              <a:t>All reading is valuable – it doesn’t have to be just stories. Reading can involve anything: fiction, non-fiction, poetry, newspapers, magazines, football programmes and TV guides.</a:t>
            </a:r>
          </a:p>
          <a:p>
            <a:pPr marL="342900" indent="-160338">
              <a:buFont typeface="Arial" charset="0"/>
              <a:buChar char="•"/>
            </a:pPr>
            <a:endParaRPr lang="en-GB" dirty="0">
              <a:solidFill>
                <a:srgbClr val="181717"/>
              </a:solidFill>
              <a:ea typeface="ＭＳ Ｐゴシック" charset="0"/>
            </a:endParaRPr>
          </a:p>
          <a:p>
            <a:pPr marL="342900" indent="-160338">
              <a:buFont typeface="Arial" charset="0"/>
              <a:buChar char="•"/>
            </a:pPr>
            <a:r>
              <a:rPr lang="en-GB" dirty="0">
                <a:solidFill>
                  <a:srgbClr val="181717"/>
                </a:solidFill>
                <a:ea typeface="ＭＳ Ｐゴシック" charset="0"/>
              </a:rPr>
              <a:t>Visit the local library - it’s free!</a:t>
            </a:r>
          </a:p>
        </p:txBody>
      </p:sp>
    </p:spTree>
    <p:extLst>
      <p:ext uri="{BB962C8B-B14F-4D97-AF65-F5344CB8AC3E}">
        <p14:creationId xmlns:p14="http://schemas.microsoft.com/office/powerpoint/2010/main" val="3361443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343187"/>
            <a:ext cx="8042276" cy="1336956"/>
          </a:xfrm>
        </p:spPr>
        <p:txBody>
          <a:bodyPr/>
          <a:lstStyle/>
          <a:p>
            <a:r>
              <a:rPr lang="en-US" u="sng" dirty="0" smtClean="0"/>
              <a:t>Key dates</a:t>
            </a:r>
            <a:endParaRPr lang="en-US" u="sng" dirty="0"/>
          </a:p>
        </p:txBody>
      </p:sp>
      <p:sp>
        <p:nvSpPr>
          <p:cNvPr id="4" name="TextBox 3"/>
          <p:cNvSpPr txBox="1"/>
          <p:nvPr/>
        </p:nvSpPr>
        <p:spPr>
          <a:xfrm>
            <a:off x="177800" y="4826675"/>
            <a:ext cx="8775700" cy="2031325"/>
          </a:xfrm>
          <a:prstGeom prst="rect">
            <a:avLst/>
          </a:prstGeom>
          <a:noFill/>
        </p:spPr>
        <p:txBody>
          <a:bodyPr wrap="square" rtlCol="0">
            <a:spAutoFit/>
          </a:bodyPr>
          <a:lstStyle/>
          <a:p>
            <a:r>
              <a:rPr lang="en-US" dirty="0" smtClean="0"/>
              <a:t>Writing is assessed by the class teachers and then reported both to parents and the </a:t>
            </a:r>
            <a:r>
              <a:rPr lang="en-US" dirty="0" err="1" smtClean="0"/>
              <a:t>DfE</a:t>
            </a:r>
            <a:endParaRPr lang="en-US" dirty="0" smtClean="0"/>
          </a:p>
          <a:p>
            <a:endParaRPr lang="en-US" dirty="0"/>
          </a:p>
          <a:p>
            <a:r>
              <a:rPr lang="en-US" dirty="0" smtClean="0"/>
              <a:t>Biannually, schools are selected at random to complete a science test, with only five children from the year group to complete them. We will notify parents of children involved </a:t>
            </a:r>
            <a:r>
              <a:rPr lang="en-US" b="1" dirty="0" smtClean="0"/>
              <a:t>if</a:t>
            </a:r>
            <a:r>
              <a:rPr lang="en-US" dirty="0" smtClean="0"/>
              <a:t> we are selected. However, results are only reported in terms of national data and so the school </a:t>
            </a:r>
            <a:r>
              <a:rPr lang="en-US" b="1" dirty="0" smtClean="0"/>
              <a:t>will not</a:t>
            </a:r>
            <a:r>
              <a:rPr lang="en-US" dirty="0" smtClean="0"/>
              <a:t> receive individual test scores.</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786276590"/>
              </p:ext>
            </p:extLst>
          </p:nvPr>
        </p:nvGraphicFramePr>
        <p:xfrm>
          <a:off x="440418" y="1120769"/>
          <a:ext cx="8404225" cy="2941320"/>
        </p:xfrm>
        <a:graphic>
          <a:graphicData uri="http://schemas.openxmlformats.org/drawingml/2006/table">
            <a:tbl>
              <a:tblPr firstRow="1" bandRow="1">
                <a:tableStyleId>{5C22544A-7EE6-4342-B048-85BDC9FD1C3A}</a:tableStyleId>
              </a:tblPr>
              <a:tblGrid>
                <a:gridCol w="2276144"/>
                <a:gridCol w="6128081"/>
              </a:tblGrid>
              <a:tr h="370840">
                <a:tc>
                  <a:txBody>
                    <a:bodyPr/>
                    <a:lstStyle/>
                    <a:p>
                      <a:r>
                        <a:rPr lang="en-US" dirty="0" smtClean="0"/>
                        <a:t>Date</a:t>
                      </a:r>
                      <a:endParaRPr lang="en-US" dirty="0"/>
                    </a:p>
                  </a:txBody>
                  <a:tcPr/>
                </a:tc>
                <a:tc>
                  <a:txBody>
                    <a:bodyPr/>
                    <a:lstStyle/>
                    <a:p>
                      <a:r>
                        <a:rPr lang="en-US" dirty="0" smtClean="0"/>
                        <a:t>Assessment test</a:t>
                      </a:r>
                      <a:endParaRPr lang="en-US" dirty="0"/>
                    </a:p>
                  </a:txBody>
                  <a:tcPr/>
                </a:tc>
              </a:tr>
              <a:tr h="370840">
                <a:tc>
                  <a:txBody>
                    <a:bodyPr/>
                    <a:lstStyle/>
                    <a:p>
                      <a:r>
                        <a:rPr lang="en-US" dirty="0" smtClean="0"/>
                        <a:t>Monday 11</a:t>
                      </a:r>
                      <a:r>
                        <a:rPr lang="en-US" baseline="30000" dirty="0" smtClean="0"/>
                        <a:t>th</a:t>
                      </a:r>
                      <a:r>
                        <a:rPr lang="en-US" dirty="0" smtClean="0"/>
                        <a:t> May</a:t>
                      </a:r>
                      <a:endParaRPr lang="en-US" dirty="0"/>
                    </a:p>
                  </a:txBody>
                  <a:tcPr/>
                </a:tc>
                <a:tc>
                  <a:txBody>
                    <a:bodyPr/>
                    <a:lstStyle/>
                    <a:p>
                      <a:r>
                        <a:rPr lang="en-US" dirty="0" smtClean="0"/>
                        <a:t>English</a:t>
                      </a:r>
                      <a:r>
                        <a:rPr lang="en-US" baseline="0" dirty="0" smtClean="0"/>
                        <a:t> grammar, punctuation and spelling</a:t>
                      </a:r>
                    </a:p>
                    <a:p>
                      <a:r>
                        <a:rPr lang="en-US" baseline="0" dirty="0" smtClean="0"/>
                        <a:t>Paper 1 – questions (45 minutes)</a:t>
                      </a:r>
                    </a:p>
                    <a:p>
                      <a:r>
                        <a:rPr lang="en-US" baseline="0" dirty="0" smtClean="0"/>
                        <a:t>Paper 2 – spelling </a:t>
                      </a:r>
                      <a:endParaRPr lang="en-US" dirty="0"/>
                    </a:p>
                  </a:txBody>
                  <a:tcPr/>
                </a:tc>
              </a:tr>
              <a:tr h="370840">
                <a:tc>
                  <a:txBody>
                    <a:bodyPr/>
                    <a:lstStyle/>
                    <a:p>
                      <a:r>
                        <a:rPr lang="en-US" dirty="0" smtClean="0"/>
                        <a:t>Tuesday 12</a:t>
                      </a:r>
                      <a:r>
                        <a:rPr lang="en-US" baseline="30000" dirty="0" smtClean="0"/>
                        <a:t>th</a:t>
                      </a:r>
                      <a:r>
                        <a:rPr lang="en-US" dirty="0" smtClean="0"/>
                        <a:t> May</a:t>
                      </a:r>
                      <a:endParaRPr lang="en-US" dirty="0"/>
                    </a:p>
                  </a:txBody>
                  <a:tcPr/>
                </a:tc>
                <a:tc>
                  <a:txBody>
                    <a:bodyPr/>
                    <a:lstStyle/>
                    <a:p>
                      <a:r>
                        <a:rPr lang="en-US" dirty="0" smtClean="0"/>
                        <a:t>English reading test (1 hour)</a:t>
                      </a:r>
                      <a:endParaRPr lang="en-US" dirty="0"/>
                    </a:p>
                  </a:txBody>
                  <a:tcPr/>
                </a:tc>
              </a:tr>
              <a:tr h="370840">
                <a:tc>
                  <a:txBody>
                    <a:bodyPr/>
                    <a:lstStyle/>
                    <a:p>
                      <a:r>
                        <a:rPr lang="en-US" dirty="0" smtClean="0"/>
                        <a:t>Wednesday</a:t>
                      </a:r>
                      <a:r>
                        <a:rPr lang="en-US" baseline="0" dirty="0" smtClean="0"/>
                        <a:t> 13</a:t>
                      </a:r>
                      <a:r>
                        <a:rPr lang="en-US" baseline="30000" dirty="0" smtClean="0"/>
                        <a:t>th</a:t>
                      </a:r>
                      <a:r>
                        <a:rPr lang="en-US" baseline="0" dirty="0" smtClean="0"/>
                        <a:t> May</a:t>
                      </a:r>
                      <a:endParaRPr lang="en-US" dirty="0"/>
                    </a:p>
                  </a:txBody>
                  <a:tcPr/>
                </a:tc>
                <a:tc>
                  <a:txBody>
                    <a:bodyPr/>
                    <a:lstStyle/>
                    <a:p>
                      <a:r>
                        <a:rPr lang="en-US" dirty="0" smtClean="0"/>
                        <a:t>Mathematics</a:t>
                      </a:r>
                      <a:r>
                        <a:rPr lang="en-US" baseline="0" dirty="0" smtClean="0"/>
                        <a:t> paper 1 – arithmetic (30 minutes)</a:t>
                      </a:r>
                    </a:p>
                    <a:p>
                      <a:r>
                        <a:rPr lang="en-US" baseline="0" dirty="0" smtClean="0"/>
                        <a:t>Mathematics paper 2 – reasoning (40 minutes)</a:t>
                      </a:r>
                    </a:p>
                    <a:p>
                      <a:r>
                        <a:rPr lang="en-US" baseline="0" dirty="0" smtClean="0"/>
                        <a:t>(pupils will have a short break between these tests)</a:t>
                      </a:r>
                      <a:endParaRPr lang="en-US" dirty="0"/>
                    </a:p>
                  </a:txBody>
                  <a:tcPr/>
                </a:tc>
              </a:tr>
              <a:tr h="370840">
                <a:tc>
                  <a:txBody>
                    <a:bodyPr/>
                    <a:lstStyle/>
                    <a:p>
                      <a:r>
                        <a:rPr lang="en-US" dirty="0" smtClean="0"/>
                        <a:t>Thursday</a:t>
                      </a:r>
                      <a:r>
                        <a:rPr lang="en-US" baseline="0" dirty="0" smtClean="0"/>
                        <a:t> 14</a:t>
                      </a:r>
                      <a:r>
                        <a:rPr lang="en-US" baseline="30000" dirty="0" smtClean="0"/>
                        <a:t>th</a:t>
                      </a:r>
                      <a:r>
                        <a:rPr lang="en-US" baseline="0" dirty="0" smtClean="0"/>
                        <a:t> May</a:t>
                      </a:r>
                      <a:endParaRPr lang="en-US" dirty="0"/>
                    </a:p>
                  </a:txBody>
                  <a:tcPr/>
                </a:tc>
                <a:tc>
                  <a:txBody>
                    <a:bodyPr/>
                    <a:lstStyle/>
                    <a:p>
                      <a:r>
                        <a:rPr lang="en-US" dirty="0" smtClean="0"/>
                        <a:t>Mathematics</a:t>
                      </a:r>
                      <a:r>
                        <a:rPr lang="en-US" baseline="0" dirty="0" smtClean="0"/>
                        <a:t> paper 3 – reasoning (40 minutes)</a:t>
                      </a:r>
                      <a:endParaRPr lang="en-US" dirty="0"/>
                    </a:p>
                  </a:txBody>
                  <a:tcPr/>
                </a:tc>
              </a:tr>
            </a:tbl>
          </a:graphicData>
        </a:graphic>
      </p:graphicFrame>
      <p:sp>
        <p:nvSpPr>
          <p:cNvPr id="6" name="TextBox 5"/>
          <p:cNvSpPr txBox="1"/>
          <p:nvPr/>
        </p:nvSpPr>
        <p:spPr>
          <a:xfrm>
            <a:off x="177800" y="4202667"/>
            <a:ext cx="8775700" cy="369332"/>
          </a:xfrm>
          <a:prstGeom prst="rect">
            <a:avLst/>
          </a:prstGeom>
          <a:noFill/>
        </p:spPr>
        <p:txBody>
          <a:bodyPr wrap="square" rtlCol="0">
            <a:spAutoFit/>
          </a:bodyPr>
          <a:lstStyle/>
          <a:p>
            <a:pPr algn="ctr"/>
            <a:r>
              <a:rPr lang="en-US" b="1" u="sng" dirty="0" smtClean="0"/>
              <a:t>All tests are sent away to be externally marked.</a:t>
            </a:r>
            <a:endParaRPr lang="en-US" b="1" u="sng" dirty="0"/>
          </a:p>
        </p:txBody>
      </p:sp>
    </p:spTree>
    <p:extLst>
      <p:ext uri="{BB962C8B-B14F-4D97-AF65-F5344CB8AC3E}">
        <p14:creationId xmlns:p14="http://schemas.microsoft.com/office/powerpoint/2010/main" val="27535346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291566"/>
            <a:ext cx="8042276" cy="1336956"/>
          </a:xfrm>
        </p:spPr>
        <p:txBody>
          <a:bodyPr/>
          <a:lstStyle/>
          <a:p>
            <a:r>
              <a:rPr lang="en-US" u="sng" dirty="0" smtClean="0"/>
              <a:t>Writing support</a:t>
            </a:r>
            <a:endParaRPr lang="en-US" u="sng" dirty="0"/>
          </a:p>
        </p:txBody>
      </p:sp>
      <p:sp>
        <p:nvSpPr>
          <p:cNvPr id="3" name="Rectangle 2"/>
          <p:cNvSpPr/>
          <p:nvPr/>
        </p:nvSpPr>
        <p:spPr>
          <a:xfrm>
            <a:off x="235857" y="1226483"/>
            <a:ext cx="8708571" cy="5078314"/>
          </a:xfrm>
          <a:prstGeom prst="rect">
            <a:avLst/>
          </a:prstGeom>
        </p:spPr>
        <p:txBody>
          <a:bodyPr wrap="square">
            <a:spAutoFit/>
          </a:bodyPr>
          <a:lstStyle/>
          <a:p>
            <a:pPr marL="342900" indent="-160338">
              <a:buFont typeface="Arial" charset="0"/>
              <a:buChar char="•"/>
            </a:pPr>
            <a:r>
              <a:rPr lang="en-GB" dirty="0">
                <a:solidFill>
                  <a:srgbClr val="181717"/>
                </a:solidFill>
                <a:ea typeface="ＭＳ Ｐゴシック" charset="0"/>
              </a:rPr>
              <a:t>Practise and learn </a:t>
            </a:r>
            <a:r>
              <a:rPr lang="en-GB" dirty="0" smtClean="0">
                <a:solidFill>
                  <a:srgbClr val="181717"/>
                </a:solidFill>
                <a:ea typeface="ＭＳ Ｐゴシック" charset="0"/>
              </a:rPr>
              <a:t>spelling </a:t>
            </a:r>
            <a:r>
              <a:rPr lang="en-GB" dirty="0">
                <a:solidFill>
                  <a:srgbClr val="181717"/>
                </a:solidFill>
                <a:ea typeface="ＭＳ Ｐゴシック" charset="0"/>
              </a:rPr>
              <a:t>lists – make it fun!</a:t>
            </a:r>
          </a:p>
          <a:p>
            <a:pPr marL="342900" indent="-160338">
              <a:buFont typeface="Arial" charset="0"/>
              <a:buChar char="•"/>
            </a:pPr>
            <a:endParaRPr lang="en-GB" dirty="0">
              <a:solidFill>
                <a:srgbClr val="181717"/>
              </a:solidFill>
              <a:ea typeface="ＭＳ Ｐゴシック" charset="0"/>
            </a:endParaRPr>
          </a:p>
          <a:p>
            <a:pPr marL="342900" indent="-160338">
              <a:buFont typeface="Arial" charset="0"/>
              <a:buChar char="•"/>
            </a:pPr>
            <a:r>
              <a:rPr lang="en-GB" dirty="0">
                <a:solidFill>
                  <a:srgbClr val="181717"/>
                </a:solidFill>
                <a:ea typeface="ＭＳ Ｐゴシック" charset="0"/>
              </a:rPr>
              <a:t>Encourage opportunities for writing such as letters to family or friends, shopping lists, notes or reminders, stories and poems.</a:t>
            </a:r>
          </a:p>
          <a:p>
            <a:pPr marL="342900" indent="-160338">
              <a:buFont typeface="Arial" charset="0"/>
              <a:buChar char="•"/>
            </a:pPr>
            <a:endParaRPr lang="en-GB" dirty="0">
              <a:solidFill>
                <a:srgbClr val="181717"/>
              </a:solidFill>
              <a:ea typeface="ＭＳ Ｐゴシック" charset="0"/>
            </a:endParaRPr>
          </a:p>
          <a:p>
            <a:pPr marL="342900" indent="-160338">
              <a:buFont typeface="Arial" charset="0"/>
              <a:buChar char="•"/>
            </a:pPr>
            <a:r>
              <a:rPr lang="en-GB" dirty="0">
                <a:solidFill>
                  <a:srgbClr val="181717"/>
                </a:solidFill>
                <a:ea typeface="ＭＳ Ｐゴシック" charset="0"/>
              </a:rPr>
              <a:t>Write together – be a good role model for writing.</a:t>
            </a:r>
          </a:p>
          <a:p>
            <a:pPr marL="342900" indent="-160338">
              <a:buFont typeface="Arial" charset="0"/>
              <a:buChar char="•"/>
            </a:pPr>
            <a:endParaRPr lang="en-GB" dirty="0">
              <a:solidFill>
                <a:srgbClr val="181717"/>
              </a:solidFill>
              <a:ea typeface="ＭＳ Ｐゴシック" charset="0"/>
            </a:endParaRPr>
          </a:p>
          <a:p>
            <a:pPr marL="342900" indent="-160338">
              <a:buFont typeface="Arial" charset="0"/>
              <a:buChar char="•"/>
            </a:pPr>
            <a:r>
              <a:rPr lang="en-GB" dirty="0">
                <a:solidFill>
                  <a:srgbClr val="181717"/>
                </a:solidFill>
                <a:ea typeface="ＭＳ Ｐゴシック" charset="0"/>
              </a:rPr>
              <a:t>Encourage use of a dictionary to check spelling and a thesaurus to find synonyms and expand vocabulary.</a:t>
            </a:r>
          </a:p>
          <a:p>
            <a:pPr marL="342900" indent="-160338">
              <a:buFont typeface="Arial" charset="0"/>
              <a:buChar char="•"/>
            </a:pPr>
            <a:endParaRPr lang="en-GB" dirty="0">
              <a:solidFill>
                <a:srgbClr val="181717"/>
              </a:solidFill>
              <a:ea typeface="ＭＳ Ｐゴシック" charset="0"/>
            </a:endParaRPr>
          </a:p>
          <a:p>
            <a:pPr marL="342900" indent="-160338">
              <a:buFont typeface="Arial" charset="0"/>
              <a:buChar char="•"/>
            </a:pPr>
            <a:r>
              <a:rPr lang="en-GB" dirty="0">
                <a:solidFill>
                  <a:srgbClr val="181717"/>
                </a:solidFill>
                <a:ea typeface="ＭＳ Ｐゴシック" charset="0"/>
              </a:rPr>
              <a:t>Allow your child to use a computer for word processing, which will allow for editing and correcting of errors without lots of crossing out.</a:t>
            </a:r>
          </a:p>
          <a:p>
            <a:pPr marL="342900" indent="-160338">
              <a:buFont typeface="Arial" charset="0"/>
              <a:buChar char="•"/>
            </a:pPr>
            <a:endParaRPr lang="en-GB" dirty="0">
              <a:solidFill>
                <a:srgbClr val="181717"/>
              </a:solidFill>
              <a:ea typeface="ＭＳ Ｐゴシック" charset="0"/>
            </a:endParaRPr>
          </a:p>
          <a:p>
            <a:pPr marL="342900" indent="-160338">
              <a:buFont typeface="Arial" charset="0"/>
              <a:buChar char="•"/>
            </a:pPr>
            <a:r>
              <a:rPr lang="en-GB" dirty="0">
                <a:solidFill>
                  <a:srgbClr val="181717"/>
                </a:solidFill>
                <a:ea typeface="ＭＳ Ｐゴシック" charset="0"/>
              </a:rPr>
              <a:t>Remember that good readers become good writers! Identify good writing features when reading (e.g. vocabulary, sentence structure and punctuation).</a:t>
            </a:r>
          </a:p>
          <a:p>
            <a:pPr marL="342900" indent="-160338">
              <a:buFont typeface="Arial" charset="0"/>
              <a:buChar char="•"/>
            </a:pPr>
            <a:endParaRPr lang="en-GB" dirty="0">
              <a:solidFill>
                <a:srgbClr val="181717"/>
              </a:solidFill>
              <a:ea typeface="ＭＳ Ｐゴシック" charset="0"/>
            </a:endParaRPr>
          </a:p>
          <a:p>
            <a:pPr marL="342900" indent="-160338">
              <a:buFont typeface="Arial" charset="0"/>
              <a:buChar char="•"/>
            </a:pPr>
            <a:r>
              <a:rPr lang="en-GB" dirty="0">
                <a:solidFill>
                  <a:srgbClr val="181717"/>
                </a:solidFill>
                <a:ea typeface="ＭＳ Ｐゴシック" charset="0"/>
              </a:rPr>
              <a:t>Show your appreciation: praise and encourage, even for small successes!</a:t>
            </a:r>
          </a:p>
        </p:txBody>
      </p:sp>
    </p:spTree>
    <p:extLst>
      <p:ext uri="{BB962C8B-B14F-4D97-AF65-F5344CB8AC3E}">
        <p14:creationId xmlns:p14="http://schemas.microsoft.com/office/powerpoint/2010/main" val="33907099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218996"/>
            <a:ext cx="8042276" cy="1336956"/>
          </a:xfrm>
        </p:spPr>
        <p:txBody>
          <a:bodyPr/>
          <a:lstStyle/>
          <a:p>
            <a:r>
              <a:rPr lang="en-US" u="sng" dirty="0" smtClean="0"/>
              <a:t>Mathematics support</a:t>
            </a:r>
            <a:endParaRPr lang="en-US" u="sng" dirty="0"/>
          </a:p>
        </p:txBody>
      </p:sp>
      <p:sp>
        <p:nvSpPr>
          <p:cNvPr id="3" name="Rectangle 2"/>
          <p:cNvSpPr/>
          <p:nvPr/>
        </p:nvSpPr>
        <p:spPr>
          <a:xfrm>
            <a:off x="253999" y="1218234"/>
            <a:ext cx="8654143" cy="5355313"/>
          </a:xfrm>
          <a:prstGeom prst="rect">
            <a:avLst/>
          </a:prstGeom>
        </p:spPr>
        <p:txBody>
          <a:bodyPr wrap="square">
            <a:spAutoFit/>
          </a:bodyPr>
          <a:lstStyle/>
          <a:p>
            <a:pPr marL="342900" indent="-160338">
              <a:buFont typeface="Arial" panose="020B0604020202020204" pitchFamily="34" charset="0"/>
              <a:buChar char="•"/>
              <a:defRPr/>
            </a:pPr>
            <a:r>
              <a:rPr lang="en-GB" dirty="0">
                <a:solidFill>
                  <a:schemeClr val="bg2">
                    <a:lumMod val="10000"/>
                  </a:schemeClr>
                </a:solidFill>
              </a:rPr>
              <a:t>Play times tables games.</a:t>
            </a:r>
          </a:p>
          <a:p>
            <a:pPr marL="342900" indent="-160338">
              <a:buFont typeface="Arial" panose="020B0604020202020204" pitchFamily="34" charset="0"/>
              <a:buChar char="•"/>
              <a:defRPr/>
            </a:pPr>
            <a:endParaRPr lang="en-GB" dirty="0">
              <a:solidFill>
                <a:schemeClr val="bg2">
                  <a:lumMod val="10000"/>
                </a:schemeClr>
              </a:solidFill>
            </a:endParaRPr>
          </a:p>
          <a:p>
            <a:pPr marL="342900" indent="-160338">
              <a:buFont typeface="Arial" panose="020B0604020202020204" pitchFamily="34" charset="0"/>
              <a:buChar char="•"/>
              <a:defRPr/>
            </a:pPr>
            <a:r>
              <a:rPr lang="en-GB" dirty="0">
                <a:solidFill>
                  <a:schemeClr val="bg2">
                    <a:lumMod val="10000"/>
                  </a:schemeClr>
                </a:solidFill>
              </a:rPr>
              <a:t>Play mental maths games including counting in different amounts, forwards and backwards.</a:t>
            </a:r>
          </a:p>
          <a:p>
            <a:pPr marL="342900" indent="-160338">
              <a:buFont typeface="Arial" panose="020B0604020202020204" pitchFamily="34" charset="0"/>
              <a:buChar char="•"/>
              <a:defRPr/>
            </a:pPr>
            <a:endParaRPr lang="en-GB" dirty="0">
              <a:solidFill>
                <a:schemeClr val="bg2">
                  <a:lumMod val="10000"/>
                </a:schemeClr>
              </a:solidFill>
            </a:endParaRPr>
          </a:p>
          <a:p>
            <a:pPr marL="342900" indent="-160338">
              <a:buFont typeface="Arial" panose="020B0604020202020204" pitchFamily="34" charset="0"/>
              <a:buChar char="•"/>
              <a:defRPr/>
            </a:pPr>
            <a:r>
              <a:rPr lang="en-GB" dirty="0">
                <a:solidFill>
                  <a:schemeClr val="bg2">
                    <a:lumMod val="10000"/>
                  </a:schemeClr>
                </a:solidFill>
              </a:rPr>
              <a:t>Encourage opportunities for telling the time.</a:t>
            </a:r>
          </a:p>
          <a:p>
            <a:pPr marL="342900" indent="-160338">
              <a:buFont typeface="Arial" panose="020B0604020202020204" pitchFamily="34" charset="0"/>
              <a:buChar char="•"/>
              <a:defRPr/>
            </a:pPr>
            <a:endParaRPr lang="en-GB" dirty="0">
              <a:solidFill>
                <a:schemeClr val="bg2">
                  <a:lumMod val="10000"/>
                </a:schemeClr>
              </a:solidFill>
            </a:endParaRPr>
          </a:p>
          <a:p>
            <a:pPr marL="342900" indent="-160338">
              <a:buFont typeface="Arial" panose="020B0604020202020204" pitchFamily="34" charset="0"/>
              <a:buChar char="•"/>
              <a:defRPr/>
            </a:pPr>
            <a:r>
              <a:rPr lang="en-GB" dirty="0">
                <a:solidFill>
                  <a:schemeClr val="bg2">
                    <a:lumMod val="10000"/>
                  </a:schemeClr>
                </a:solidFill>
              </a:rPr>
              <a:t>Encourage opportunities for counting coins and money; finding amounts or calculating change when shopping.</a:t>
            </a:r>
          </a:p>
          <a:p>
            <a:pPr marL="342900" indent="-160338">
              <a:buFont typeface="Arial" panose="020B0604020202020204" pitchFamily="34" charset="0"/>
              <a:buChar char="•"/>
              <a:defRPr/>
            </a:pPr>
            <a:endParaRPr lang="en-GB" dirty="0">
              <a:solidFill>
                <a:schemeClr val="bg2">
                  <a:lumMod val="10000"/>
                </a:schemeClr>
              </a:solidFill>
            </a:endParaRPr>
          </a:p>
          <a:p>
            <a:pPr marL="342900" indent="-160338">
              <a:buFont typeface="Arial" panose="020B0604020202020204" pitchFamily="34" charset="0"/>
              <a:buChar char="•"/>
              <a:defRPr/>
            </a:pPr>
            <a:r>
              <a:rPr lang="en-GB" dirty="0">
                <a:solidFill>
                  <a:schemeClr val="bg2">
                    <a:lumMod val="10000"/>
                  </a:schemeClr>
                </a:solidFill>
              </a:rPr>
              <a:t>Look for numbers on street signs, car registrations and anywhere else!</a:t>
            </a:r>
          </a:p>
          <a:p>
            <a:pPr marL="342900" indent="-160338">
              <a:buFont typeface="Arial" panose="020B0604020202020204" pitchFamily="34" charset="0"/>
              <a:buChar char="•"/>
              <a:defRPr/>
            </a:pPr>
            <a:endParaRPr lang="en-GB" dirty="0">
              <a:solidFill>
                <a:schemeClr val="bg2">
                  <a:lumMod val="10000"/>
                </a:schemeClr>
              </a:solidFill>
            </a:endParaRPr>
          </a:p>
          <a:p>
            <a:pPr marL="342900" indent="-160338">
              <a:buFont typeface="Arial" panose="020B0604020202020204" pitchFamily="34" charset="0"/>
              <a:buChar char="•"/>
              <a:defRPr/>
            </a:pPr>
            <a:r>
              <a:rPr lang="en-GB" dirty="0">
                <a:solidFill>
                  <a:schemeClr val="bg2">
                    <a:lumMod val="10000"/>
                  </a:schemeClr>
                </a:solidFill>
              </a:rPr>
              <a:t>Look for examples of 2D and 3D shapes around the home.</a:t>
            </a:r>
          </a:p>
          <a:p>
            <a:pPr marL="342900" indent="-160338">
              <a:buFont typeface="Arial" panose="020B0604020202020204" pitchFamily="34" charset="0"/>
              <a:buChar char="•"/>
              <a:defRPr/>
            </a:pPr>
            <a:endParaRPr lang="en-GB" dirty="0">
              <a:solidFill>
                <a:schemeClr val="bg2">
                  <a:lumMod val="10000"/>
                </a:schemeClr>
              </a:solidFill>
            </a:endParaRPr>
          </a:p>
          <a:p>
            <a:pPr marL="342900" indent="-160338">
              <a:buFont typeface="Arial" panose="020B0604020202020204" pitchFamily="34" charset="0"/>
              <a:buChar char="•"/>
              <a:defRPr/>
            </a:pPr>
            <a:r>
              <a:rPr lang="en-GB" dirty="0">
                <a:solidFill>
                  <a:schemeClr val="bg2">
                    <a:lumMod val="10000"/>
                  </a:schemeClr>
                </a:solidFill>
              </a:rPr>
              <a:t>Identify, weigh or measure quantities and amounts in the kitchen or in recipes.</a:t>
            </a:r>
          </a:p>
          <a:p>
            <a:pPr marL="342900" indent="-160338">
              <a:buFont typeface="Arial" panose="020B0604020202020204" pitchFamily="34" charset="0"/>
              <a:buChar char="•"/>
              <a:defRPr/>
            </a:pPr>
            <a:endParaRPr lang="en-GB" dirty="0">
              <a:solidFill>
                <a:schemeClr val="bg2">
                  <a:lumMod val="10000"/>
                </a:schemeClr>
              </a:solidFill>
            </a:endParaRPr>
          </a:p>
          <a:p>
            <a:pPr marL="342900" indent="-160338">
              <a:buFont typeface="Arial" panose="020B0604020202020204" pitchFamily="34" charset="0"/>
              <a:buChar char="•"/>
              <a:defRPr/>
            </a:pPr>
            <a:r>
              <a:rPr lang="en-GB" dirty="0">
                <a:solidFill>
                  <a:schemeClr val="bg2">
                    <a:lumMod val="10000"/>
                  </a:schemeClr>
                </a:solidFill>
              </a:rPr>
              <a:t>Play games involving numbers or logic, such as dominoes, card games, darts, draughts and chess.</a:t>
            </a:r>
          </a:p>
        </p:txBody>
      </p:sp>
    </p:spTree>
    <p:extLst>
      <p:ext uri="{BB962C8B-B14F-4D97-AF65-F5344CB8AC3E}">
        <p14:creationId xmlns:p14="http://schemas.microsoft.com/office/powerpoint/2010/main" val="30205168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59858" y="1451429"/>
            <a:ext cx="5533571" cy="2554545"/>
          </a:xfrm>
          <a:prstGeom prst="rect">
            <a:avLst/>
          </a:prstGeom>
          <a:noFill/>
        </p:spPr>
        <p:txBody>
          <a:bodyPr wrap="square" rtlCol="0">
            <a:spAutoFit/>
          </a:bodyPr>
          <a:lstStyle/>
          <a:p>
            <a:pPr algn="ctr"/>
            <a:r>
              <a:rPr lang="en-US" sz="8000" dirty="0" smtClean="0"/>
              <a:t>Any questions?</a:t>
            </a:r>
            <a:endParaRPr lang="en-US" sz="8000" dirty="0"/>
          </a:p>
        </p:txBody>
      </p:sp>
    </p:spTree>
    <p:extLst>
      <p:ext uri="{BB962C8B-B14F-4D97-AF65-F5344CB8AC3E}">
        <p14:creationId xmlns:p14="http://schemas.microsoft.com/office/powerpoint/2010/main" val="1420224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Grammar and spelling</a:t>
            </a:r>
            <a:endParaRPr lang="en-US" u="sng" dirty="0"/>
          </a:p>
        </p:txBody>
      </p:sp>
      <p:sp>
        <p:nvSpPr>
          <p:cNvPr id="3" name="Rectangle 2"/>
          <p:cNvSpPr/>
          <p:nvPr/>
        </p:nvSpPr>
        <p:spPr>
          <a:xfrm>
            <a:off x="417285" y="1969984"/>
            <a:ext cx="8174265" cy="2862323"/>
          </a:xfrm>
          <a:prstGeom prst="rect">
            <a:avLst/>
          </a:prstGeom>
        </p:spPr>
        <p:txBody>
          <a:bodyPr wrap="square">
            <a:spAutoFit/>
          </a:bodyPr>
          <a:lstStyle/>
          <a:p>
            <a:pPr marL="342900" indent="-160338">
              <a:buFont typeface="Arial" panose="020B0604020202020204" pitchFamily="34" charset="0"/>
              <a:buChar char="•"/>
              <a:defRPr/>
            </a:pPr>
            <a:r>
              <a:rPr lang="en-GB" dirty="0">
                <a:solidFill>
                  <a:schemeClr val="bg2">
                    <a:lumMod val="10000"/>
                  </a:schemeClr>
                </a:solidFill>
              </a:rPr>
              <a:t>A spelling test is administered containing 20 words, which lasts approximately 15 minutes.</a:t>
            </a:r>
          </a:p>
          <a:p>
            <a:pPr marL="342900" indent="-160338">
              <a:buFont typeface="Arial" panose="020B0604020202020204" pitchFamily="34" charset="0"/>
              <a:buChar char="•"/>
              <a:defRPr/>
            </a:pPr>
            <a:endParaRPr lang="en-GB" dirty="0">
              <a:solidFill>
                <a:schemeClr val="bg2">
                  <a:lumMod val="10000"/>
                </a:schemeClr>
              </a:solidFill>
            </a:endParaRPr>
          </a:p>
          <a:p>
            <a:pPr marL="342900" indent="-160338">
              <a:buFont typeface="Arial" panose="020B0604020202020204" pitchFamily="34" charset="0"/>
              <a:buChar char="•"/>
              <a:defRPr/>
            </a:pPr>
            <a:r>
              <a:rPr lang="en-GB" dirty="0">
                <a:solidFill>
                  <a:schemeClr val="bg2">
                    <a:lumMod val="10000"/>
                  </a:schemeClr>
                </a:solidFill>
              </a:rPr>
              <a:t>A separate test is given on grammar, punctuation and vocabulary. </a:t>
            </a:r>
          </a:p>
          <a:p>
            <a:pPr marL="342900" indent="-160338">
              <a:buFont typeface="Arial" panose="020B0604020202020204" pitchFamily="34" charset="0"/>
              <a:buChar char="•"/>
              <a:defRPr/>
            </a:pPr>
            <a:endParaRPr lang="en-GB" dirty="0">
              <a:solidFill>
                <a:schemeClr val="bg2">
                  <a:lumMod val="10000"/>
                </a:schemeClr>
              </a:solidFill>
            </a:endParaRPr>
          </a:p>
          <a:p>
            <a:pPr marL="342900" indent="-160338">
              <a:buFont typeface="Arial" panose="020B0604020202020204" pitchFamily="34" charset="0"/>
              <a:buChar char="•"/>
              <a:defRPr/>
            </a:pPr>
            <a:r>
              <a:rPr lang="en-GB" dirty="0">
                <a:solidFill>
                  <a:schemeClr val="bg2">
                    <a:lumMod val="10000"/>
                  </a:schemeClr>
                </a:solidFill>
              </a:rPr>
              <a:t>This test lasts for 45 minutes and requires short answer questions including some multiple choice.</a:t>
            </a:r>
          </a:p>
          <a:p>
            <a:pPr marL="342900" indent="-160338">
              <a:buFont typeface="Arial" panose="020B0604020202020204" pitchFamily="34" charset="0"/>
              <a:buChar char="•"/>
              <a:defRPr/>
            </a:pPr>
            <a:endParaRPr lang="en-GB" dirty="0">
              <a:solidFill>
                <a:schemeClr val="bg2">
                  <a:lumMod val="10000"/>
                </a:schemeClr>
              </a:solidFill>
            </a:endParaRPr>
          </a:p>
          <a:p>
            <a:pPr marL="342900" indent="-160338">
              <a:buFont typeface="Arial" panose="020B0604020202020204" pitchFamily="34" charset="0"/>
              <a:buChar char="•"/>
              <a:defRPr/>
            </a:pPr>
            <a:r>
              <a:rPr lang="en-GB" dirty="0">
                <a:solidFill>
                  <a:schemeClr val="bg2">
                    <a:lumMod val="10000"/>
                  </a:schemeClr>
                </a:solidFill>
              </a:rPr>
              <a:t>Marks for these two tests are added together to give a total for grammar, punctuation and spelling. </a:t>
            </a:r>
          </a:p>
        </p:txBody>
      </p:sp>
    </p:spTree>
    <p:extLst>
      <p:ext uri="{BB962C8B-B14F-4D97-AF65-F5344CB8AC3E}">
        <p14:creationId xmlns:p14="http://schemas.microsoft.com/office/powerpoint/2010/main" val="2149606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7388" y="962479"/>
            <a:ext cx="7539037" cy="38369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819234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8088" y="952273"/>
            <a:ext cx="7703911" cy="469682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693843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Reading</a:t>
            </a:r>
            <a:endParaRPr lang="en-US" u="sng" dirty="0"/>
          </a:p>
        </p:txBody>
      </p:sp>
      <p:sp>
        <p:nvSpPr>
          <p:cNvPr id="3" name="Rectangle 2"/>
          <p:cNvSpPr/>
          <p:nvPr/>
        </p:nvSpPr>
        <p:spPr>
          <a:xfrm>
            <a:off x="549275" y="1582846"/>
            <a:ext cx="8195581" cy="4801315"/>
          </a:xfrm>
          <a:prstGeom prst="rect">
            <a:avLst/>
          </a:prstGeom>
        </p:spPr>
        <p:txBody>
          <a:bodyPr wrap="square">
            <a:spAutoFit/>
          </a:bodyPr>
          <a:lstStyle/>
          <a:p>
            <a:pPr marL="342900" indent="-160338">
              <a:buFont typeface="Arial" charset="0"/>
              <a:buChar char="•"/>
            </a:pPr>
            <a:r>
              <a:rPr lang="en-GB" dirty="0">
                <a:solidFill>
                  <a:srgbClr val="181717"/>
                </a:solidFill>
                <a:ea typeface="ＭＳ Ｐゴシック" charset="0"/>
              </a:rPr>
              <a:t>The reading test consists of a single test paper with three unrelated reading texts. Children are given 60 minutes in total, which includes reading the texts and answering the questions.</a:t>
            </a:r>
          </a:p>
          <a:p>
            <a:pPr marL="342900" indent="-160338">
              <a:buFont typeface="Arial" charset="0"/>
              <a:buChar char="•"/>
            </a:pPr>
            <a:endParaRPr lang="en-GB" dirty="0">
              <a:solidFill>
                <a:srgbClr val="181717"/>
              </a:solidFill>
              <a:ea typeface="ＭＳ Ｐゴシック" charset="0"/>
            </a:endParaRPr>
          </a:p>
          <a:p>
            <a:pPr marL="342900" indent="-160338">
              <a:buFont typeface="Arial" charset="0"/>
              <a:buChar char="•"/>
            </a:pPr>
            <a:r>
              <a:rPr lang="en-GB" dirty="0">
                <a:solidFill>
                  <a:srgbClr val="181717"/>
                </a:solidFill>
                <a:ea typeface="ＭＳ Ｐゴシック" charset="0"/>
              </a:rPr>
              <a:t>A total of 50 marks are available.</a:t>
            </a:r>
          </a:p>
          <a:p>
            <a:pPr marL="342900" indent="-160338">
              <a:buFont typeface="Arial" charset="0"/>
              <a:buChar char="•"/>
            </a:pPr>
            <a:endParaRPr lang="en-GB" dirty="0">
              <a:solidFill>
                <a:srgbClr val="181717"/>
              </a:solidFill>
              <a:ea typeface="ＭＳ Ｐゴシック" charset="0"/>
            </a:endParaRPr>
          </a:p>
          <a:p>
            <a:pPr marL="342900" indent="-160338">
              <a:buFont typeface="Arial" charset="0"/>
              <a:buChar char="•"/>
            </a:pPr>
            <a:r>
              <a:rPr lang="en-GB" dirty="0">
                <a:solidFill>
                  <a:srgbClr val="181717"/>
                </a:solidFill>
                <a:ea typeface="ＭＳ Ｐゴシック" charset="0"/>
              </a:rPr>
              <a:t>Questions are designed to assess the comprehension and understanding of a child’s reading. </a:t>
            </a:r>
          </a:p>
          <a:p>
            <a:pPr marL="342900" indent="-160338">
              <a:buFont typeface="Arial" charset="0"/>
              <a:buChar char="•"/>
            </a:pPr>
            <a:endParaRPr lang="en-GB" dirty="0">
              <a:solidFill>
                <a:srgbClr val="181717"/>
              </a:solidFill>
              <a:ea typeface="ＭＳ Ｐゴシック" charset="0"/>
            </a:endParaRPr>
          </a:p>
          <a:p>
            <a:pPr marL="342900" indent="-160338">
              <a:buFont typeface="Arial" charset="0"/>
              <a:buChar char="•"/>
            </a:pPr>
            <a:r>
              <a:rPr lang="en-GB" dirty="0">
                <a:solidFill>
                  <a:srgbClr val="181717"/>
                </a:solidFill>
                <a:ea typeface="ＭＳ Ｐゴシック" charset="0"/>
              </a:rPr>
              <a:t>During the reading paper, a child’s inference and deduction skills are thoroughly tested. They will also be expected to answer questions on authorial choices: explaining why an author has chosen to use particular vocabulary, grammar and text features. </a:t>
            </a:r>
          </a:p>
          <a:p>
            <a:pPr marL="342900" indent="-160338">
              <a:buFont typeface="Arial" charset="0"/>
              <a:buChar char="•"/>
            </a:pPr>
            <a:endParaRPr lang="en-GB" dirty="0">
              <a:solidFill>
                <a:srgbClr val="181717"/>
              </a:solidFill>
              <a:ea typeface="ＭＳ Ｐゴシック" charset="0"/>
            </a:endParaRPr>
          </a:p>
          <a:p>
            <a:pPr marL="342900" indent="-160338">
              <a:buFont typeface="Arial" charset="0"/>
              <a:buChar char="•"/>
            </a:pPr>
            <a:r>
              <a:rPr lang="en-GB" dirty="0">
                <a:solidFill>
                  <a:srgbClr val="181717"/>
                </a:solidFill>
                <a:ea typeface="ＭＳ Ｐゴシック" charset="0"/>
              </a:rPr>
              <a:t>Some questions are multiple choice or selected response; others require short answers and some require an extended response or explanation.</a:t>
            </a:r>
          </a:p>
        </p:txBody>
      </p:sp>
    </p:spTree>
    <p:extLst>
      <p:ext uri="{BB962C8B-B14F-4D97-AF65-F5344CB8AC3E}">
        <p14:creationId xmlns:p14="http://schemas.microsoft.com/office/powerpoint/2010/main" val="2395241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74663" y="1325563"/>
            <a:ext cx="7854950" cy="32972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19265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711200" y="1452789"/>
            <a:ext cx="7789863" cy="23256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813339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Mathematics</a:t>
            </a:r>
            <a:endParaRPr lang="en-US" u="sng" dirty="0"/>
          </a:p>
        </p:txBody>
      </p:sp>
      <p:sp>
        <p:nvSpPr>
          <p:cNvPr id="3" name="Rectangle 2"/>
          <p:cNvSpPr/>
          <p:nvPr/>
        </p:nvSpPr>
        <p:spPr>
          <a:xfrm>
            <a:off x="549275" y="1637274"/>
            <a:ext cx="8268154" cy="3693319"/>
          </a:xfrm>
          <a:prstGeom prst="rect">
            <a:avLst/>
          </a:prstGeom>
        </p:spPr>
        <p:txBody>
          <a:bodyPr wrap="square">
            <a:spAutoFit/>
          </a:bodyPr>
          <a:lstStyle/>
          <a:p>
            <a:pPr marL="342900" indent="-160338">
              <a:buFont typeface="Arial" panose="020B0604020202020204" pitchFamily="34" charset="0"/>
              <a:buChar char="•"/>
              <a:defRPr/>
            </a:pPr>
            <a:r>
              <a:rPr lang="en-GB" dirty="0" smtClean="0">
                <a:solidFill>
                  <a:schemeClr val="bg2">
                    <a:lumMod val="10000"/>
                  </a:schemeClr>
                </a:solidFill>
              </a:rPr>
              <a:t>Children </a:t>
            </a:r>
            <a:r>
              <a:rPr lang="en-GB" dirty="0">
                <a:solidFill>
                  <a:schemeClr val="bg2">
                    <a:lumMod val="10000"/>
                  </a:schemeClr>
                </a:solidFill>
              </a:rPr>
              <a:t>will sit three tests: paper 1, paper 2 and paper 3.</a:t>
            </a:r>
          </a:p>
          <a:p>
            <a:pPr marL="342900" indent="-160338">
              <a:buFont typeface="Arial" panose="020B0604020202020204" pitchFamily="34" charset="0"/>
              <a:buChar char="•"/>
              <a:defRPr/>
            </a:pPr>
            <a:endParaRPr lang="en-GB" dirty="0">
              <a:solidFill>
                <a:schemeClr val="bg2">
                  <a:lumMod val="10000"/>
                </a:schemeClr>
              </a:solidFill>
            </a:endParaRPr>
          </a:p>
          <a:p>
            <a:pPr marL="342900" indent="-160338">
              <a:buFont typeface="Arial" panose="020B0604020202020204" pitchFamily="34" charset="0"/>
              <a:buChar char="•"/>
              <a:defRPr/>
            </a:pPr>
            <a:r>
              <a:rPr lang="en-GB" dirty="0">
                <a:solidFill>
                  <a:schemeClr val="bg2">
                    <a:lumMod val="10000"/>
                  </a:schemeClr>
                </a:solidFill>
              </a:rPr>
              <a:t>Paper 1 is for arithmetic lasting for 30 minutes, covering calculation methods for all operations, including use of fractions, percentages and decimals.</a:t>
            </a:r>
          </a:p>
          <a:p>
            <a:pPr marL="342900" indent="-160338">
              <a:buFont typeface="Arial" panose="020B0604020202020204" pitchFamily="34" charset="0"/>
              <a:buChar char="•"/>
              <a:defRPr/>
            </a:pPr>
            <a:endParaRPr lang="en-GB" dirty="0">
              <a:solidFill>
                <a:schemeClr val="bg2">
                  <a:lumMod val="10000"/>
                </a:schemeClr>
              </a:solidFill>
            </a:endParaRPr>
          </a:p>
          <a:p>
            <a:pPr marL="342900" indent="-160338">
              <a:buFont typeface="Arial" panose="020B0604020202020204" pitchFamily="34" charset="0"/>
              <a:buChar char="•"/>
              <a:defRPr/>
            </a:pPr>
            <a:r>
              <a:rPr lang="en-GB" dirty="0">
                <a:solidFill>
                  <a:schemeClr val="bg2">
                    <a:lumMod val="10000"/>
                  </a:schemeClr>
                </a:solidFill>
              </a:rPr>
              <a:t>Questions gradually increase in difficulty. Not all children will be expected to access some of the more difficult questions later in the paper.</a:t>
            </a:r>
          </a:p>
          <a:p>
            <a:pPr marL="342900" indent="-160338">
              <a:buFont typeface="Arial" panose="020B0604020202020204" pitchFamily="34" charset="0"/>
              <a:buChar char="•"/>
              <a:defRPr/>
            </a:pPr>
            <a:endParaRPr lang="en-GB" dirty="0">
              <a:solidFill>
                <a:schemeClr val="bg2">
                  <a:lumMod val="10000"/>
                </a:schemeClr>
              </a:solidFill>
            </a:endParaRPr>
          </a:p>
          <a:p>
            <a:pPr marL="342900" indent="-160338">
              <a:buFont typeface="Arial" panose="020B0604020202020204" pitchFamily="34" charset="0"/>
              <a:buChar char="•"/>
              <a:defRPr/>
            </a:pPr>
            <a:r>
              <a:rPr lang="en-GB" dirty="0">
                <a:solidFill>
                  <a:schemeClr val="bg2">
                    <a:lumMod val="10000"/>
                  </a:schemeClr>
                </a:solidFill>
              </a:rPr>
              <a:t>Papers 2 and 3 cover problem solving and reasoning, each lasting for 40 minutes.</a:t>
            </a:r>
          </a:p>
          <a:p>
            <a:pPr marL="342900" indent="-160338">
              <a:buFont typeface="Arial" panose="020B0604020202020204" pitchFamily="34" charset="0"/>
              <a:buChar char="•"/>
              <a:defRPr/>
            </a:pPr>
            <a:endParaRPr lang="en-GB" dirty="0">
              <a:solidFill>
                <a:schemeClr val="bg2">
                  <a:lumMod val="10000"/>
                </a:schemeClr>
              </a:solidFill>
            </a:endParaRPr>
          </a:p>
          <a:p>
            <a:pPr marL="342900" indent="-160338">
              <a:buFont typeface="Arial" panose="020B0604020202020204" pitchFamily="34" charset="0"/>
              <a:buChar char="•"/>
              <a:defRPr/>
            </a:pPr>
            <a:r>
              <a:rPr lang="en-GB" dirty="0">
                <a:solidFill>
                  <a:schemeClr val="bg2">
                    <a:lumMod val="10000"/>
                  </a:schemeClr>
                </a:solidFill>
              </a:rPr>
              <a:t>Pupils will still require calculation skills but will need to answer questions in context and decide what is required to find a solution.</a:t>
            </a:r>
          </a:p>
        </p:txBody>
      </p:sp>
    </p:spTree>
    <p:extLst>
      <p:ext uri="{BB962C8B-B14F-4D97-AF65-F5344CB8AC3E}">
        <p14:creationId xmlns:p14="http://schemas.microsoft.com/office/powerpoint/2010/main" val="14231921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Breeze.thmx</Template>
  <TotalTime>80</TotalTime>
  <Words>1584</Words>
  <Application>Microsoft Office PowerPoint</Application>
  <PresentationFormat>On-screen Show (4:3)</PresentationFormat>
  <Paragraphs>160</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ＭＳ Ｐゴシック</vt:lpstr>
      <vt:lpstr>Arial</vt:lpstr>
      <vt:lpstr>Calibri</vt:lpstr>
      <vt:lpstr>News Gothic MT</vt:lpstr>
      <vt:lpstr>Wingdings 2</vt:lpstr>
      <vt:lpstr>Breeze</vt:lpstr>
      <vt:lpstr>Brentside Primary Academy KS2 SATs  Parent’s information meeting.</vt:lpstr>
      <vt:lpstr>Key dates</vt:lpstr>
      <vt:lpstr>Grammar and spelling</vt:lpstr>
      <vt:lpstr>PowerPoint Presentation</vt:lpstr>
      <vt:lpstr>PowerPoint Presentation</vt:lpstr>
      <vt:lpstr>Reading</vt:lpstr>
      <vt:lpstr>PowerPoint Presentation</vt:lpstr>
      <vt:lpstr>PowerPoint Presentation</vt:lpstr>
      <vt:lpstr>Mathematics</vt:lpstr>
      <vt:lpstr>PowerPoint Presentation</vt:lpstr>
      <vt:lpstr>PowerPoint Presentation</vt:lpstr>
      <vt:lpstr>PowerPoint Presentation</vt:lpstr>
      <vt:lpstr>Assessment and reporting</vt:lpstr>
      <vt:lpstr>Scaled scores</vt:lpstr>
      <vt:lpstr>PowerPoint Presentation</vt:lpstr>
      <vt:lpstr>Higher attainment</vt:lpstr>
      <vt:lpstr>Preparation in school.</vt:lpstr>
      <vt:lpstr>Supporting your child at home.</vt:lpstr>
      <vt:lpstr>Reading support</vt:lpstr>
      <vt:lpstr>Writing support</vt:lpstr>
      <vt:lpstr>Mathematics support</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Brentside Primary Academy KS2 SATs  Parent’s information meeting.</dc:title>
  <dc:creator>Jemima Hutin</dc:creator>
  <cp:lastModifiedBy>Pamela Leston Alvarez</cp:lastModifiedBy>
  <cp:revision>9</cp:revision>
  <cp:lastPrinted>2018-02-19T08:17:15Z</cp:lastPrinted>
  <dcterms:created xsi:type="dcterms:W3CDTF">2018-02-18T19:38:29Z</dcterms:created>
  <dcterms:modified xsi:type="dcterms:W3CDTF">2020-01-22T16:09:41Z</dcterms:modified>
</cp:coreProperties>
</file>