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0" r:id="rId3"/>
    <p:sldId id="281" r:id="rId4"/>
    <p:sldId id="265" r:id="rId5"/>
    <p:sldId id="268" r:id="rId6"/>
    <p:sldId id="284" r:id="rId7"/>
    <p:sldId id="262" r:id="rId8"/>
    <p:sldId id="285" r:id="rId9"/>
    <p:sldId id="271" r:id="rId10"/>
    <p:sldId id="269" r:id="rId11"/>
    <p:sldId id="272" r:id="rId12"/>
    <p:sldId id="282" r:id="rId13"/>
    <p:sldId id="258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717" autoAdjust="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E9D9D-217A-4DC1-92AA-DAF0B516B32E}" type="datetimeFigureOut">
              <a:rPr lang="en-GB" smtClean="0"/>
              <a:pPr/>
              <a:t>09/09/2024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B67D4-F285-4E3D-9D47-A31229EBD74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alingcouncil-my.sharepoint.com/personal/jbradley_ealing_gov_uk/Documents/Jo/Staff/WFH/Covid-19%20Staff%20Risk%20Assessment%20%20-Rose%20Umerah.doc?web=1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aling.gov.uk/admission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mainroundadmissions@ealing.gov.uk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admissions.org.uk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admissions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51816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>
              <a:spcBef>
                <a:spcPct val="50000"/>
              </a:spcBef>
            </a:pPr>
            <a:endParaRPr lang="en-GB" dirty="0"/>
          </a:p>
          <a:p>
            <a:pPr algn="ctr">
              <a:spcBef>
                <a:spcPct val="50000"/>
              </a:spcBef>
            </a:pPr>
            <a:r>
              <a:rPr lang="en-GB" sz="4400" b="1" dirty="0">
                <a:solidFill>
                  <a:schemeClr val="bg1">
                    <a:lumMod val="95000"/>
                  </a:schemeClr>
                </a:solidFill>
              </a:rPr>
              <a:t>Applying for a high school place</a:t>
            </a:r>
            <a:endParaRPr lang="en-GB" altLang="en-US" sz="4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5" name="Text Box 6">
            <a:hlinkClick r:id="rId2"/>
          </p:cNvPr>
          <p:cNvSpPr txBox="1">
            <a:spLocks noChangeArrowheads="1"/>
          </p:cNvSpPr>
          <p:nvPr/>
        </p:nvSpPr>
        <p:spPr bwMode="auto">
          <a:xfrm>
            <a:off x="0" y="5151438"/>
            <a:ext cx="9144000" cy="36036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 algn="r">
              <a:spcBef>
                <a:spcPct val="50000"/>
              </a:spcBef>
            </a:pPr>
            <a:endParaRPr lang="en-US" altLang="en-US" sz="2400" dirty="0">
              <a:solidFill>
                <a:schemeClr val="bg1"/>
              </a:solidFill>
            </a:endParaRPr>
          </a:p>
        </p:txBody>
      </p:sp>
      <p:pic>
        <p:nvPicPr>
          <p:cNvPr id="6" name="Picture 5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660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GB" b="1" dirty="0"/>
              <a:t/>
            </a:r>
            <a:br>
              <a:rPr lang="en-GB" b="1" dirty="0"/>
            </a:br>
            <a:r>
              <a:rPr lang="en-US" b="1" dirty="0">
                <a:solidFill>
                  <a:srgbClr val="00B050"/>
                </a:solidFill>
              </a:rPr>
              <a:t>Information Required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GB" sz="2800" b="1" dirty="0"/>
          </a:p>
          <a:p>
            <a:pPr lvl="0"/>
            <a:r>
              <a:rPr lang="en-GB" sz="2800" b="1" dirty="0"/>
              <a:t>Proof of date of birth</a:t>
            </a:r>
            <a:r>
              <a:rPr lang="en-GB" sz="2800" dirty="0"/>
              <a:t>, e.g. your child’s passport , birth certificate or medical card.</a:t>
            </a:r>
          </a:p>
          <a:p>
            <a:pPr lvl="0"/>
            <a:r>
              <a:rPr lang="en-GB" sz="2800" b="1" dirty="0"/>
              <a:t>Proof of address</a:t>
            </a:r>
            <a:r>
              <a:rPr lang="en-GB" sz="2800" dirty="0"/>
              <a:t> is not required at the time of application, however, if we are unable to verify the address from our records we will require proof of address. </a:t>
            </a:r>
            <a:br>
              <a:rPr lang="en-GB" sz="2800" dirty="0"/>
            </a:br>
            <a:r>
              <a:rPr lang="en-GB" sz="2800" b="1" i="1" dirty="0"/>
              <a:t>Please note that if you give a false address any offer that has been made will be withdrawn.</a:t>
            </a:r>
          </a:p>
          <a:p>
            <a:pPr lvl="0"/>
            <a:endParaRPr lang="en-GB" sz="2800" b="1" i="1" dirty="0"/>
          </a:p>
          <a:p>
            <a:pPr lvl="0"/>
            <a:endParaRPr lang="en-GB" sz="2800" i="1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028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Moving Address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sz="2800" dirty="0"/>
              <a:t>If you move after submitting your application form but before the closing date, 31</a:t>
            </a:r>
            <a:r>
              <a:rPr lang="en-GB" sz="2800" baseline="30000" dirty="0"/>
              <a:t>st</a:t>
            </a:r>
            <a:r>
              <a:rPr lang="en-GB" sz="2800" dirty="0"/>
              <a:t> October you must update your application with the new address. Failure to do so may result in the withdrawal of the school place offered.</a:t>
            </a:r>
          </a:p>
          <a:p>
            <a:pPr lvl="0"/>
            <a:r>
              <a:rPr lang="en-GB" sz="2800" dirty="0"/>
              <a:t>If you move address between 1</a:t>
            </a:r>
            <a:r>
              <a:rPr lang="en-GB" sz="2800" baseline="30000" dirty="0"/>
              <a:t>st</a:t>
            </a:r>
            <a:r>
              <a:rPr lang="en-GB" sz="2800" dirty="0"/>
              <a:t> November and 10</a:t>
            </a:r>
            <a:r>
              <a:rPr lang="en-GB" sz="2800" baseline="30000" dirty="0"/>
              <a:t>th</a:t>
            </a:r>
            <a:r>
              <a:rPr lang="en-GB" sz="2800" dirty="0"/>
              <a:t>  December you may update your address and preferences for offers made on 1</a:t>
            </a:r>
            <a:r>
              <a:rPr lang="en-GB" sz="2800" baseline="30000" dirty="0"/>
              <a:t>st</a:t>
            </a:r>
            <a:r>
              <a:rPr lang="en-GB" sz="2800" dirty="0"/>
              <a:t> March.</a:t>
            </a:r>
          </a:p>
          <a:p>
            <a:pPr lvl="0"/>
            <a:r>
              <a:rPr lang="en-GB" sz="2800" dirty="0"/>
              <a:t>Any change of address or preferences received after 9</a:t>
            </a:r>
            <a:r>
              <a:rPr lang="en-GB" sz="2800" baseline="30000" dirty="0"/>
              <a:t>th</a:t>
            </a:r>
            <a:r>
              <a:rPr lang="en-GB" sz="2800" dirty="0"/>
              <a:t> December will not be dealt with until after 1</a:t>
            </a:r>
            <a:r>
              <a:rPr lang="en-GB" sz="2800" baseline="30000" dirty="0"/>
              <a:t>st</a:t>
            </a:r>
            <a:r>
              <a:rPr lang="en-GB" sz="2800" dirty="0"/>
              <a:t> March.</a:t>
            </a:r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73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Making Realistic Choices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GB" sz="4600" dirty="0"/>
              <a:t>Read the </a:t>
            </a:r>
            <a:r>
              <a:rPr lang="en-GB" sz="4600" b="1" dirty="0"/>
              <a:t>admissions criteria </a:t>
            </a:r>
            <a:r>
              <a:rPr lang="en-GB" sz="4600" dirty="0"/>
              <a:t>for the schools you are applying to.</a:t>
            </a:r>
          </a:p>
          <a:p>
            <a:pPr lvl="0"/>
            <a:r>
              <a:rPr lang="en-GB" sz="4600" dirty="0"/>
              <a:t>For Ealing schools look at the school’s page in the high school prospectus which can be viewed online: </a:t>
            </a:r>
            <a:r>
              <a:rPr lang="en-GB" sz="4600" dirty="0">
                <a:hlinkClick r:id="rId2"/>
              </a:rPr>
              <a:t>www.ealing.gov.uk/admissions</a:t>
            </a:r>
            <a:r>
              <a:rPr lang="en-GB" sz="4600" dirty="0"/>
              <a:t>  </a:t>
            </a:r>
          </a:p>
          <a:p>
            <a:pPr lvl="0"/>
            <a:r>
              <a:rPr lang="en-GB" sz="4600" dirty="0"/>
              <a:t>Look at the way in which places are offered (the admissions criteria) and how places were offered for </a:t>
            </a:r>
            <a:r>
              <a:rPr lang="en-GB" sz="4600" dirty="0" smtClean="0"/>
              <a:t>2023.</a:t>
            </a:r>
            <a:endParaRPr lang="en-GB" sz="4600" dirty="0"/>
          </a:p>
          <a:p>
            <a:r>
              <a:rPr lang="en-GB" sz="4600" dirty="0"/>
              <a:t>Based on this ask yourself: am I likely to gain a place at the school?</a:t>
            </a:r>
          </a:p>
          <a:p>
            <a:r>
              <a:rPr lang="en-GB" sz="4600" dirty="0"/>
              <a:t>If you are a lower criteria or live further away from the school than the last child to be offered in </a:t>
            </a:r>
            <a:r>
              <a:rPr lang="en-GB" sz="4600" dirty="0" smtClean="0"/>
              <a:t>2023 </a:t>
            </a:r>
            <a:r>
              <a:rPr lang="en-GB" sz="4600" dirty="0"/>
              <a:t>it is unlikely that you will gain a place at the school.</a:t>
            </a:r>
          </a:p>
          <a:p>
            <a:r>
              <a:rPr lang="en-GB" sz="4600" dirty="0"/>
              <a:t>Always apply to at least 1 school that you are likely to gain a place at based on your criteria and distance to the school.</a:t>
            </a:r>
          </a:p>
          <a:p>
            <a:pPr marL="0" lvl="0" indent="0">
              <a:buNone/>
            </a:pP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1125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Home to School Measurement</a:t>
            </a:r>
            <a:endParaRPr lang="en-GB" sz="36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How the measurement is made to each school is defined in their admission arrangements</a:t>
            </a:r>
          </a:p>
          <a:p>
            <a:pPr lvl="0"/>
            <a:r>
              <a:rPr lang="en-GB" dirty="0"/>
              <a:t>To get accurate measurements to your preferred Ealing schools </a:t>
            </a:r>
            <a:r>
              <a:rPr lang="en-GB" b="1" dirty="0"/>
              <a:t>email: </a:t>
            </a:r>
            <a:r>
              <a:rPr lang="en-GB" b="1" dirty="0">
                <a:hlinkClick r:id="rId2"/>
              </a:rPr>
              <a:t>mainroundadmissions@ealing.gov.uk</a:t>
            </a:r>
            <a:endParaRPr lang="en-GB" b="1" dirty="0"/>
          </a:p>
          <a:p>
            <a:pPr lvl="0"/>
            <a:r>
              <a:rPr lang="en-GB" dirty="0"/>
              <a:t>Make sure that you provide your full address and the name of the schools that you would like the measurement for. </a:t>
            </a:r>
          </a:p>
          <a:p>
            <a:pPr lvl="0"/>
            <a:endParaRPr lang="en-GB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6895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C423"/>
                </a:solidFill>
              </a:rPr>
              <a:t/>
            </a:r>
            <a:br>
              <a:rPr lang="en-US" altLang="en-US" b="1" dirty="0">
                <a:solidFill>
                  <a:srgbClr val="FFC423"/>
                </a:solidFill>
              </a:rPr>
            </a:br>
            <a:r>
              <a:rPr lang="en-US" altLang="en-US" b="1" dirty="0">
                <a:solidFill>
                  <a:srgbClr val="FFC423"/>
                </a:solidFill>
              </a:rPr>
              <a:t/>
            </a:r>
            <a:br>
              <a:rPr lang="en-US" altLang="en-US" b="1" dirty="0">
                <a:solidFill>
                  <a:srgbClr val="FFC423"/>
                </a:solidFill>
              </a:rPr>
            </a:br>
            <a:r>
              <a:rPr lang="en-US" altLang="en-US" sz="4000" b="1" dirty="0">
                <a:solidFill>
                  <a:srgbClr val="00B050"/>
                </a:solidFill>
              </a:rPr>
              <a:t>When to Apply</a:t>
            </a:r>
            <a:r>
              <a:rPr lang="en-US" altLang="en-US" sz="4000" b="1" dirty="0">
                <a:solidFill>
                  <a:srgbClr val="FFC423"/>
                </a:solidFill>
              </a:rPr>
              <a:t/>
            </a:r>
            <a:br>
              <a:rPr lang="en-US" altLang="en-US" sz="4000" b="1" dirty="0">
                <a:solidFill>
                  <a:srgbClr val="FFC423"/>
                </a:solidFill>
              </a:rPr>
            </a:b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You will be able to apply for Year 7 </a:t>
            </a:r>
            <a:r>
              <a:rPr lang="en-GB" sz="2800" dirty="0" smtClean="0"/>
              <a:t>2024 </a:t>
            </a:r>
            <a:r>
              <a:rPr lang="en-GB" sz="2800" dirty="0"/>
              <a:t>online at: </a:t>
            </a:r>
            <a:r>
              <a:rPr lang="en-GB" sz="2800" dirty="0">
                <a:hlinkClick r:id="rId2"/>
              </a:rPr>
              <a:t>www.eadmissions.org.uk</a:t>
            </a:r>
            <a:r>
              <a:rPr lang="en-GB" sz="2800" dirty="0"/>
              <a:t> from </a:t>
            </a:r>
            <a:r>
              <a:rPr lang="en-GB" sz="2800" b="1" dirty="0"/>
              <a:t>1st September </a:t>
            </a:r>
            <a:r>
              <a:rPr lang="en-GB" sz="2800" b="1" dirty="0" smtClean="0"/>
              <a:t>2024.</a:t>
            </a:r>
            <a:r>
              <a:rPr lang="en-GB" sz="2800" dirty="0" smtClean="0"/>
              <a:t> </a:t>
            </a:r>
            <a:r>
              <a:rPr lang="en-GB" sz="2800" dirty="0"/>
              <a:t>The deadline for on time applications </a:t>
            </a:r>
            <a:r>
              <a:rPr lang="en-GB" sz="2800" dirty="0" smtClean="0"/>
              <a:t>is </a:t>
            </a:r>
            <a:r>
              <a:rPr lang="en-GB" sz="2800" b="1" dirty="0"/>
              <a:t>31</a:t>
            </a:r>
            <a:r>
              <a:rPr lang="en-GB" sz="2800" b="1" baseline="30000" dirty="0"/>
              <a:t>st</a:t>
            </a:r>
            <a:r>
              <a:rPr lang="en-GB" sz="2800" b="1" dirty="0"/>
              <a:t> October </a:t>
            </a:r>
            <a:r>
              <a:rPr lang="en-GB" sz="2800" b="1" dirty="0" smtClean="0"/>
              <a:t>2024. </a:t>
            </a:r>
            <a:endParaRPr lang="en-GB" sz="2800" dirty="0"/>
          </a:p>
          <a:p>
            <a:r>
              <a:rPr lang="en-GB" sz="2800" dirty="0" smtClean="0"/>
              <a:t>Paper </a:t>
            </a:r>
            <a:r>
              <a:rPr lang="en-GB" sz="2800" dirty="0"/>
              <a:t>applications are only provided in exceptional circumstances.</a:t>
            </a:r>
            <a:endParaRPr lang="en-GB" b="1" dirty="0"/>
          </a:p>
          <a:p>
            <a:endParaRPr lang="en-GB" b="1" dirty="0"/>
          </a:p>
          <a:p>
            <a:endParaRPr lang="en-GB" b="1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2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altLang="en-US" b="1" dirty="0">
                <a:solidFill>
                  <a:srgbClr val="FFC423"/>
                </a:solidFill>
              </a:rPr>
              <a:t/>
            </a:r>
            <a:br>
              <a:rPr lang="en-US" altLang="en-US" b="1" dirty="0">
                <a:solidFill>
                  <a:srgbClr val="FFC423"/>
                </a:solidFill>
              </a:rPr>
            </a:br>
            <a:r>
              <a:rPr lang="en-US" altLang="en-US" sz="4000" b="1" dirty="0">
                <a:solidFill>
                  <a:srgbClr val="00B050"/>
                </a:solidFill>
              </a:rPr>
              <a:t>How to Apply</a:t>
            </a:r>
            <a:endParaRPr lang="en-GB" sz="4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All parents living in a London Borough can apply online at </a:t>
            </a:r>
            <a:r>
              <a:rPr lang="en-GB" sz="2800" b="1" dirty="0">
                <a:hlinkClick r:id="rId2"/>
              </a:rPr>
              <a:t>www.eadmissions.org.uk</a:t>
            </a:r>
            <a:r>
              <a:rPr lang="en-GB" sz="2800" b="1" dirty="0"/>
              <a:t> </a:t>
            </a:r>
            <a:r>
              <a:rPr lang="en-GB" sz="2800" dirty="0"/>
              <a:t>Once you have submitted your application you will receive immediate confirmation by email.</a:t>
            </a:r>
            <a:endParaRPr lang="en-GB" sz="2800" b="1" dirty="0"/>
          </a:p>
          <a:p>
            <a:r>
              <a:rPr lang="en-GB" sz="2800" dirty="0"/>
              <a:t>Paper applications must be made to the Local Authority that you reside in. You will not receive confirmation of receipt and are therefore strongly advised to retain proof of postage.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10" descr="EALING GREEN 354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291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Types of Schools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GB" sz="2800" dirty="0"/>
              <a:t>Schools to list on your application:</a:t>
            </a:r>
          </a:p>
          <a:p>
            <a:pPr lvl="0"/>
            <a:r>
              <a:rPr lang="en-GB" sz="2800" dirty="0"/>
              <a:t>State maintained high schools; Academies, Faith Schools, Foundation Schools and Community Schools</a:t>
            </a:r>
          </a:p>
          <a:p>
            <a:pPr lvl="0"/>
            <a:r>
              <a:rPr lang="en-GB" sz="2800" dirty="0"/>
              <a:t>Grammar Schools </a:t>
            </a:r>
          </a:p>
          <a:p>
            <a:pPr marL="0" indent="0">
              <a:spcBef>
                <a:spcPts val="0"/>
              </a:spcBef>
              <a:buNone/>
            </a:pPr>
            <a:endParaRPr lang="en-GB" sz="2800" dirty="0"/>
          </a:p>
          <a:p>
            <a:pPr marL="0" indent="0">
              <a:buNone/>
            </a:pPr>
            <a:r>
              <a:rPr lang="en-GB" sz="2800" dirty="0"/>
              <a:t>Schools </a:t>
            </a:r>
            <a:r>
              <a:rPr lang="en-GB" sz="2800" b="1" dirty="0"/>
              <a:t>not</a:t>
            </a:r>
            <a:r>
              <a:rPr lang="en-GB" sz="2800" dirty="0"/>
              <a:t> to list on your application:</a:t>
            </a:r>
          </a:p>
          <a:p>
            <a:r>
              <a:rPr lang="en-GB" sz="2800" dirty="0"/>
              <a:t>Private/Independent Schools</a:t>
            </a:r>
          </a:p>
          <a:p>
            <a:r>
              <a:rPr lang="en-GB" sz="2800" dirty="0"/>
              <a:t>New schools that are proposed to open in </a:t>
            </a:r>
            <a:r>
              <a:rPr lang="en-GB" sz="2800" dirty="0" smtClean="0"/>
              <a:t>2024</a:t>
            </a:r>
            <a:endParaRPr lang="en-GB" sz="2800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17176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23">
            <a:extLst>
              <a:ext uri="{FF2B5EF4-FFF2-40B4-BE49-F238E27FC236}">
                <a16:creationId xmlns:a16="http://schemas.microsoft.com/office/drawing/2014/main" xmlns="" id="{22587ECF-85E9-4393-9D87-8EB6F3F6C2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17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3587773" cy="779885"/>
          </a:xfrm>
        </p:spPr>
        <p:txBody>
          <a:bodyPr anchor="b">
            <a:norm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Preference Order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7873"/>
            <a:ext cx="8496944" cy="3651107"/>
          </a:xfrm>
        </p:spPr>
        <p:txBody>
          <a:bodyPr>
            <a:normAutofit fontScale="92500" lnSpcReduction="20000"/>
          </a:bodyPr>
          <a:lstStyle/>
          <a:p>
            <a:r>
              <a:rPr lang="en-GB" sz="3000" dirty="0"/>
              <a:t>You must list the schools in the </a:t>
            </a:r>
            <a:r>
              <a:rPr lang="en-GB" sz="3000" b="1" dirty="0"/>
              <a:t>order of your preference. </a:t>
            </a:r>
            <a:endParaRPr lang="en-GB" sz="3000" dirty="0"/>
          </a:p>
          <a:p>
            <a:r>
              <a:rPr lang="en-GB" sz="3000" dirty="0"/>
              <a:t>The preference order does not affect your priority to be offered a place and schools will not see where they are listed on your application. </a:t>
            </a:r>
          </a:p>
          <a:p>
            <a:r>
              <a:rPr lang="en-GB" sz="3000" dirty="0"/>
              <a:t>If you meet the admissions criteria to be allocated a place at more than one school, you will receive an offer for the highest preference only, the lower preferences will be withdrawn.</a:t>
            </a:r>
          </a:p>
          <a:p>
            <a:endParaRPr lang="en-GB" sz="2800" b="1" dirty="0"/>
          </a:p>
          <a:p>
            <a:pPr marL="0" indent="0">
              <a:buNone/>
            </a:pPr>
            <a:endParaRPr lang="en-GB" sz="1700" b="1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22" name="Picture 10" descr="EALING GREEN 354 LOGO">
            <a:extLst>
              <a:ext uri="{FF2B5EF4-FFF2-40B4-BE49-F238E27FC236}">
                <a16:creationId xmlns:a16="http://schemas.microsoft.com/office/drawing/2014/main" xmlns="" id="{8D867F3D-60BA-4B5F-B076-94CA30EB24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3275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818CAB-580F-4839-AB1A-44B31B413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399" y="620688"/>
            <a:ext cx="8229600" cy="1143000"/>
          </a:xfrm>
        </p:spPr>
        <p:txBody>
          <a:bodyPr/>
          <a:lstStyle/>
          <a:p>
            <a:pPr algn="l"/>
            <a:r>
              <a:rPr lang="en-US" b="1" dirty="0">
                <a:solidFill>
                  <a:srgbClr val="00B050"/>
                </a:solidFill>
              </a:rPr>
              <a:t>Outcome Example:</a:t>
            </a:r>
            <a:endParaRPr lang="en-GB" dirty="0"/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238BC6E5-219E-4B8B-A294-7846E79620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xmlns="" id="{0B771B85-DFF8-4939-9887-D089B2C21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304819"/>
              </p:ext>
            </p:extLst>
          </p:nvPr>
        </p:nvGraphicFramePr>
        <p:xfrm>
          <a:off x="457200" y="1600200"/>
          <a:ext cx="8229600" cy="278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xmlns="" val="1691772596"/>
                    </a:ext>
                  </a:extLst>
                </a:gridCol>
                <a:gridCol w="2235696">
                  <a:extLst>
                    <a:ext uri="{9D8B030D-6E8A-4147-A177-3AD203B41FA5}">
                      <a16:colId xmlns:a16="http://schemas.microsoft.com/office/drawing/2014/main" xmlns="" val="3874904737"/>
                    </a:ext>
                  </a:extLst>
                </a:gridCol>
                <a:gridCol w="3250704">
                  <a:extLst>
                    <a:ext uri="{9D8B030D-6E8A-4147-A177-3AD203B41FA5}">
                      <a16:colId xmlns:a16="http://schemas.microsoft.com/office/drawing/2014/main" xmlns="" val="42713264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Preference Rank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Meets admissions                  criteria to be offered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Outcome on National Offer Day</a:t>
                      </a:r>
                    </a:p>
                  </a:txBody>
                  <a:tcPr marL="9525" marR="9525" marT="9525" marB="0" anchor="ctr"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7101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Placed on Waiting List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913392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Place Offered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628840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rd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3561272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92116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22384277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GB" sz="20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</a:t>
                      </a:r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Preference School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Application Withdrawn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194576603"/>
                  </a:ext>
                </a:extLst>
              </a:tr>
            </a:tbl>
          </a:graphicData>
        </a:graphic>
      </p:graphicFrame>
      <p:pic>
        <p:nvPicPr>
          <p:cNvPr id="10" name="Picture 10" descr="EALING GREEN 354 LOGO">
            <a:extLst>
              <a:ext uri="{FF2B5EF4-FFF2-40B4-BE49-F238E27FC236}">
                <a16:creationId xmlns:a16="http://schemas.microsoft.com/office/drawing/2014/main" xmlns="" id="{186DD492-F0B3-4081-B49E-A3088086B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369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Faith Schools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GB" sz="2800" dirty="0"/>
              <a:t>If you are applying to a faith school you will need to</a:t>
            </a:r>
          </a:p>
          <a:p>
            <a:pPr lvl="0">
              <a:buNone/>
            </a:pPr>
            <a:r>
              <a:rPr lang="en-GB" sz="2800" dirty="0"/>
              <a:t>complete a supplementary information form (SIF). The</a:t>
            </a:r>
          </a:p>
          <a:p>
            <a:pPr lvl="0">
              <a:buNone/>
            </a:pPr>
            <a:r>
              <a:rPr lang="en-GB" sz="2800" dirty="0"/>
              <a:t>following schools in Ealing require a SIF:</a:t>
            </a:r>
          </a:p>
          <a:p>
            <a:pPr lvl="0"/>
            <a:r>
              <a:rPr lang="en-GB" sz="2800" b="1" dirty="0"/>
              <a:t>The Cardinal Wiseman Catholic School</a:t>
            </a:r>
          </a:p>
          <a:p>
            <a:pPr lvl="0"/>
            <a:r>
              <a:rPr lang="en-GB" sz="2800" b="1" dirty="0"/>
              <a:t>Twyford CE High School</a:t>
            </a:r>
          </a:p>
          <a:p>
            <a:pPr marL="0" lvl="0" indent="0">
              <a:buNone/>
            </a:pPr>
            <a:r>
              <a:rPr lang="en-GB" sz="2800" dirty="0"/>
              <a:t>The SIF must be completed in addition to your application and must be returned directly to the school by the closing date.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676900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2453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04646-E5AA-4D45-85DD-9D0F936F6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783" y="54868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>
                <a:solidFill>
                  <a:srgbClr val="00B050"/>
                </a:solidFill>
              </a:rPr>
              <a:t>Looked after and previously looked after children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00BF3CD-618A-4F92-973C-C313BD486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609" y="1879997"/>
            <a:ext cx="8229600" cy="3921299"/>
          </a:xfrm>
        </p:spPr>
        <p:txBody>
          <a:bodyPr>
            <a:normAutofit/>
          </a:bodyPr>
          <a:lstStyle/>
          <a:p>
            <a:r>
              <a:rPr lang="en-GB" sz="2200" dirty="0"/>
              <a:t>If you are completing your application for child that is currently in the care of a local authority you will need to attach a letter from the child’s social worker to your application.</a:t>
            </a:r>
          </a:p>
          <a:p>
            <a:r>
              <a:rPr lang="en-GB" sz="2200" dirty="0"/>
              <a:t>If your child was in the care of a local authority immediately prior to adoption or becoming subject to a residence, special guardianship or child arrangements order you will need to provide a copy of the order / proof of adoption </a:t>
            </a:r>
            <a:r>
              <a:rPr lang="en-GB" sz="2200" b="1" u="sng" dirty="0"/>
              <a:t>and </a:t>
            </a:r>
            <a:r>
              <a:rPr lang="en-GB" sz="2200" dirty="0"/>
              <a:t>proof of your child’s previous looked after status.</a:t>
            </a:r>
          </a:p>
          <a:p>
            <a:r>
              <a:rPr lang="en-GB" sz="2200" dirty="0"/>
              <a:t>If your child was in state care outside of England and ceased to be as a result of being adopted you will need to provide evidence with the application for priority to be considered.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xmlns="" id="{EED60727-3008-44BD-8CBE-76DDF724BC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>
            <a:extLst>
              <a:ext uri="{FF2B5EF4-FFF2-40B4-BE49-F238E27FC236}">
                <a16:creationId xmlns:a16="http://schemas.microsoft.com/office/drawing/2014/main" xmlns="" id="{328AFE3D-15C1-4851-ACA9-C3A0E8867B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880" y="5733256"/>
            <a:ext cx="1274990" cy="74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813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>
                <a:solidFill>
                  <a:srgbClr val="00B050"/>
                </a:solidFill>
              </a:rPr>
              <a:t>Exceptional Medical/Social Circumstances</a:t>
            </a:r>
            <a:endParaRPr lang="en-GB" sz="36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8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sz="3000" dirty="0"/>
              <a:t>Check if the school to which you are applying gives priority to exceptional medical or social circumstances.</a:t>
            </a:r>
          </a:p>
          <a:p>
            <a:r>
              <a:rPr lang="en-GB" sz="3000" dirty="0"/>
              <a:t>If the school does not have an exceptional medical/social criteria, priority cannot be awarded.</a:t>
            </a:r>
          </a:p>
          <a:p>
            <a:pPr lvl="0"/>
            <a:r>
              <a:rPr lang="en-GB" sz="3000" dirty="0"/>
              <a:t>If the school does award priority under this criteria you must provide </a:t>
            </a:r>
            <a:r>
              <a:rPr lang="en-GB" sz="3000" b="1" dirty="0"/>
              <a:t>a supporting letter from a consultant (medical) or appropriate professional </a:t>
            </a:r>
            <a:r>
              <a:rPr lang="en-GB" sz="3000" b="1" dirty="0" err="1"/>
              <a:t>i.e</a:t>
            </a:r>
            <a:r>
              <a:rPr lang="en-GB" sz="3000" b="1" dirty="0"/>
              <a:t> social worker (social) </a:t>
            </a:r>
            <a:r>
              <a:rPr lang="en-GB" sz="3000" dirty="0"/>
              <a:t>stating why education must be at the preferred school by the closing date.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/>
          <a:lstStyle/>
          <a:p>
            <a:pPr>
              <a:spcBef>
                <a:spcPct val="50000"/>
              </a:spcBef>
            </a:pPr>
            <a:endParaRPr lang="en-GB" altLang="en-US"/>
          </a:p>
        </p:txBody>
      </p:sp>
      <p:pic>
        <p:nvPicPr>
          <p:cNvPr id="5" name="Picture 10" descr="EALING GREEN 354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877272"/>
            <a:ext cx="137160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33041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</TotalTime>
  <Words>874</Words>
  <Application>Microsoft Office PowerPoint</Application>
  <PresentationFormat>On-screen Show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PowerPoint Presentation</vt:lpstr>
      <vt:lpstr>  When to Apply </vt:lpstr>
      <vt:lpstr> How to Apply</vt:lpstr>
      <vt:lpstr>Types of Schools</vt:lpstr>
      <vt:lpstr>Preference Order</vt:lpstr>
      <vt:lpstr>Outcome Example:</vt:lpstr>
      <vt:lpstr>Faith Schools</vt:lpstr>
      <vt:lpstr>Looked after and previously looked after children</vt:lpstr>
      <vt:lpstr>Exceptional Medical/Social Circumstances</vt:lpstr>
      <vt:lpstr> Information Required</vt:lpstr>
      <vt:lpstr>Moving Address</vt:lpstr>
      <vt:lpstr>Making Realistic Choices</vt:lpstr>
      <vt:lpstr>Home to School Measurement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Applying for a high school place</dc:title>
  <dc:creator>Collins</dc:creator>
  <cp:lastModifiedBy> </cp:lastModifiedBy>
  <cp:revision>106</cp:revision>
  <cp:lastPrinted>2014-07-29T14:30:37Z</cp:lastPrinted>
  <dcterms:created xsi:type="dcterms:W3CDTF">2012-08-03T16:40:04Z</dcterms:created>
  <dcterms:modified xsi:type="dcterms:W3CDTF">2024-09-09T08:25:22Z</dcterms:modified>
</cp:coreProperties>
</file>